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84" r:id="rId2"/>
    <p:sldMasterId id="2147483672" r:id="rId3"/>
    <p:sldMasterId id="2147483660" r:id="rId4"/>
  </p:sldMasterIdLst>
  <p:notesMasterIdLst>
    <p:notesMasterId r:id="rId61"/>
  </p:notesMasterIdLst>
  <p:sldIdLst>
    <p:sldId id="272" r:id="rId5"/>
    <p:sldId id="302" r:id="rId6"/>
    <p:sldId id="300" r:id="rId7"/>
    <p:sldId id="301" r:id="rId8"/>
    <p:sldId id="303" r:id="rId9"/>
    <p:sldId id="304" r:id="rId10"/>
    <p:sldId id="315" r:id="rId11"/>
    <p:sldId id="316" r:id="rId12"/>
    <p:sldId id="305" r:id="rId13"/>
    <p:sldId id="306" r:id="rId14"/>
    <p:sldId id="307" r:id="rId15"/>
    <p:sldId id="308" r:id="rId16"/>
    <p:sldId id="309" r:id="rId17"/>
    <p:sldId id="310" r:id="rId18"/>
    <p:sldId id="311" r:id="rId19"/>
    <p:sldId id="312" r:id="rId20"/>
    <p:sldId id="313" r:id="rId21"/>
    <p:sldId id="320" r:id="rId22"/>
    <p:sldId id="314" r:id="rId23"/>
    <p:sldId id="317" r:id="rId24"/>
    <p:sldId id="318" r:id="rId25"/>
    <p:sldId id="319" r:id="rId26"/>
    <p:sldId id="335" r:id="rId27"/>
    <p:sldId id="321" r:id="rId28"/>
    <p:sldId id="322" r:id="rId29"/>
    <p:sldId id="323" r:id="rId30"/>
    <p:sldId id="324" r:id="rId31"/>
    <p:sldId id="325" r:id="rId32"/>
    <p:sldId id="326" r:id="rId33"/>
    <p:sldId id="330" r:id="rId34"/>
    <p:sldId id="328" r:id="rId35"/>
    <p:sldId id="331" r:id="rId36"/>
    <p:sldId id="329" r:id="rId37"/>
    <p:sldId id="327" r:id="rId38"/>
    <p:sldId id="350" r:id="rId39"/>
    <p:sldId id="351" r:id="rId40"/>
    <p:sldId id="352" r:id="rId41"/>
    <p:sldId id="353" r:id="rId42"/>
    <p:sldId id="332" r:id="rId43"/>
    <p:sldId id="333" r:id="rId44"/>
    <p:sldId id="334" r:id="rId45"/>
    <p:sldId id="336" r:id="rId46"/>
    <p:sldId id="337" r:id="rId47"/>
    <p:sldId id="354" r:id="rId48"/>
    <p:sldId id="338" r:id="rId49"/>
    <p:sldId id="339" r:id="rId50"/>
    <p:sldId id="340" r:id="rId51"/>
    <p:sldId id="341" r:id="rId52"/>
    <p:sldId id="342" r:id="rId53"/>
    <p:sldId id="349" r:id="rId54"/>
    <p:sldId id="343" r:id="rId55"/>
    <p:sldId id="344" r:id="rId56"/>
    <p:sldId id="346" r:id="rId57"/>
    <p:sldId id="347" r:id="rId58"/>
    <p:sldId id="348" r:id="rId59"/>
    <p:sldId id="345" r:id="rId60"/>
  </p:sldIdLst>
  <p:sldSz cx="9144000" cy="6858000" type="screen4x3"/>
  <p:notesSz cx="6858000" cy="9947275"/>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33" userDrawn="1">
          <p15:clr>
            <a:srgbClr val="A4A3A4"/>
          </p15:clr>
        </p15:guide>
        <p15:guide id="2" pos="215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99"/>
    <a:srgbClr val="3333CC"/>
    <a:srgbClr val="0083E6"/>
    <a:srgbClr val="159BFF"/>
    <a:srgbClr val="C2E7F0"/>
    <a:srgbClr val="0080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p:cViewPr varScale="1">
        <p:scale>
          <a:sx n="74" d="100"/>
          <a:sy n="74" d="100"/>
        </p:scale>
        <p:origin x="1248" y="72"/>
      </p:cViewPr>
      <p:guideLst>
        <p:guide orient="horz" pos="2160"/>
        <p:guide pos="2880"/>
      </p:guideLst>
    </p:cSldViewPr>
  </p:slideViewPr>
  <p:notesTextViewPr>
    <p:cViewPr>
      <p:scale>
        <a:sx n="1" d="1"/>
        <a:sy n="1" d="1"/>
      </p:scale>
      <p:origin x="0" y="0"/>
    </p:cViewPr>
  </p:notesTextViewPr>
  <p:notesViewPr>
    <p:cSldViewPr>
      <p:cViewPr varScale="1">
        <p:scale>
          <a:sx n="51" d="100"/>
          <a:sy n="51" d="100"/>
        </p:scale>
        <p:origin x="-2964" y="-96"/>
      </p:cViewPr>
      <p:guideLst>
        <p:guide orient="horz" pos="3133"/>
        <p:guide pos="2159"/>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2.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slide" Target="slides/slide51.xml"/><Relationship Id="rId63" Type="http://schemas.openxmlformats.org/officeDocument/2006/relationships/viewProps" Target="viewProps.xml"/><Relationship Id="rId7" Type="http://schemas.openxmlformats.org/officeDocument/2006/relationships/slide" Target="slides/slide3.xml"/><Relationship Id="rId2" Type="http://schemas.openxmlformats.org/officeDocument/2006/relationships/slideMaster" Target="slideMasters/slideMaster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slide" Target="slides/slide54.xml"/><Relationship Id="rId5" Type="http://schemas.openxmlformats.org/officeDocument/2006/relationships/slide" Target="slides/slide1.xml"/><Relationship Id="rId61" Type="http://schemas.openxmlformats.org/officeDocument/2006/relationships/notesMaster" Target="notesMasters/notesMaster1.xml"/><Relationship Id="rId19" Type="http://schemas.openxmlformats.org/officeDocument/2006/relationships/slide" Target="slides/slide1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64" Type="http://schemas.openxmlformats.org/officeDocument/2006/relationships/theme" Target="theme/theme1.xml"/><Relationship Id="rId8" Type="http://schemas.openxmlformats.org/officeDocument/2006/relationships/slide" Target="slides/slide4.xml"/><Relationship Id="rId51" Type="http://schemas.openxmlformats.org/officeDocument/2006/relationships/slide" Target="slides/slide47.xml"/><Relationship Id="rId3" Type="http://schemas.openxmlformats.org/officeDocument/2006/relationships/slideMaster" Target="slideMasters/slideMaster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slide" Target="slides/slide55.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 Id="rId10" Type="http://schemas.openxmlformats.org/officeDocument/2006/relationships/slide" Target="slides/slide6.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slide" Target="slides/slide56.xml"/><Relationship Id="rId65" Type="http://schemas.openxmlformats.org/officeDocument/2006/relationships/tableStyles" Target="tableStyles.xml"/><Relationship Id="rId4" Type="http://schemas.openxmlformats.org/officeDocument/2006/relationships/slideMaster" Target="slideMasters/slideMaster4.xml"/><Relationship Id="rId9" Type="http://schemas.openxmlformats.org/officeDocument/2006/relationships/slide" Target="slides/slide5.xml"/><Relationship Id="rId13" Type="http://schemas.openxmlformats.org/officeDocument/2006/relationships/slide" Target="slides/slide9.xml"/><Relationship Id="rId18" Type="http://schemas.openxmlformats.org/officeDocument/2006/relationships/slide" Target="slides/slide14.xml"/><Relationship Id="rId39" Type="http://schemas.openxmlformats.org/officeDocument/2006/relationships/slide" Target="slides/slide3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2498" cy="497126"/>
          </a:xfrm>
          <a:prstGeom prst="rect">
            <a:avLst/>
          </a:prstGeom>
        </p:spPr>
        <p:txBody>
          <a:bodyPr vert="horz" lIns="92162" tIns="46081" rIns="92162" bIns="46081" rtlCol="0"/>
          <a:lstStyle>
            <a:lvl1pPr algn="l" eaLnBrk="1" hangingPunct="1">
              <a:defRPr sz="1200">
                <a:latin typeface="Arial" charset="0"/>
              </a:defRPr>
            </a:lvl1pPr>
          </a:lstStyle>
          <a:p>
            <a:pPr>
              <a:defRPr/>
            </a:pPr>
            <a:endParaRPr lang="x-none"/>
          </a:p>
        </p:txBody>
      </p:sp>
      <p:sp>
        <p:nvSpPr>
          <p:cNvPr id="3" name="Date Placeholder 2"/>
          <p:cNvSpPr>
            <a:spLocks noGrp="1"/>
          </p:cNvSpPr>
          <p:nvPr>
            <p:ph type="dt" idx="1"/>
          </p:nvPr>
        </p:nvSpPr>
        <p:spPr>
          <a:xfrm>
            <a:off x="3883892" y="0"/>
            <a:ext cx="2972498" cy="497126"/>
          </a:xfrm>
          <a:prstGeom prst="rect">
            <a:avLst/>
          </a:prstGeom>
        </p:spPr>
        <p:txBody>
          <a:bodyPr vert="horz" lIns="92162" tIns="46081" rIns="92162" bIns="46081" rtlCol="0"/>
          <a:lstStyle>
            <a:lvl1pPr algn="r" eaLnBrk="1" hangingPunct="1">
              <a:defRPr sz="1200">
                <a:latin typeface="Arial" charset="0"/>
              </a:defRPr>
            </a:lvl1pPr>
          </a:lstStyle>
          <a:p>
            <a:pPr>
              <a:defRPr/>
            </a:pPr>
            <a:fld id="{250AC5B1-2FDD-488B-AC14-D9F28D1B05E1}" type="datetimeFigureOut">
              <a:rPr lang="x-none"/>
              <a:pPr>
                <a:defRPr/>
              </a:pPr>
              <a:t>24.12.2020</a:t>
            </a:fld>
            <a:endParaRPr lang="x-none"/>
          </a:p>
        </p:txBody>
      </p:sp>
      <p:sp>
        <p:nvSpPr>
          <p:cNvPr id="4" name="Slide Image Placeholder 3"/>
          <p:cNvSpPr>
            <a:spLocks noGrp="1" noRot="1" noChangeAspect="1"/>
          </p:cNvSpPr>
          <p:nvPr>
            <p:ph type="sldImg" idx="2"/>
          </p:nvPr>
        </p:nvSpPr>
        <p:spPr>
          <a:xfrm>
            <a:off x="941388" y="746125"/>
            <a:ext cx="4975225" cy="3730625"/>
          </a:xfrm>
          <a:prstGeom prst="rect">
            <a:avLst/>
          </a:prstGeom>
          <a:noFill/>
          <a:ln w="12700">
            <a:solidFill>
              <a:prstClr val="black"/>
            </a:solidFill>
          </a:ln>
        </p:spPr>
        <p:txBody>
          <a:bodyPr vert="horz" lIns="92162" tIns="46081" rIns="92162" bIns="46081" rtlCol="0" anchor="ctr"/>
          <a:lstStyle/>
          <a:p>
            <a:pPr lvl="0"/>
            <a:endParaRPr lang="x-none" noProof="0"/>
          </a:p>
        </p:txBody>
      </p:sp>
      <p:sp>
        <p:nvSpPr>
          <p:cNvPr id="5" name="Notes Placeholder 4"/>
          <p:cNvSpPr>
            <a:spLocks noGrp="1"/>
          </p:cNvSpPr>
          <p:nvPr>
            <p:ph type="body" sz="quarter" idx="3"/>
          </p:nvPr>
        </p:nvSpPr>
        <p:spPr>
          <a:xfrm>
            <a:off x="685963" y="4725076"/>
            <a:ext cx="5486078" cy="4475717"/>
          </a:xfrm>
          <a:prstGeom prst="rect">
            <a:avLst/>
          </a:prstGeom>
        </p:spPr>
        <p:txBody>
          <a:bodyPr vert="horz" lIns="92162" tIns="46081" rIns="92162" bIns="46081"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x-none" noProof="0"/>
          </a:p>
        </p:txBody>
      </p:sp>
      <p:sp>
        <p:nvSpPr>
          <p:cNvPr id="6" name="Footer Placeholder 5"/>
          <p:cNvSpPr>
            <a:spLocks noGrp="1"/>
          </p:cNvSpPr>
          <p:nvPr>
            <p:ph type="ftr" sz="quarter" idx="4"/>
          </p:nvPr>
        </p:nvSpPr>
        <p:spPr>
          <a:xfrm>
            <a:off x="0" y="9448563"/>
            <a:ext cx="2972498" cy="497124"/>
          </a:xfrm>
          <a:prstGeom prst="rect">
            <a:avLst/>
          </a:prstGeom>
        </p:spPr>
        <p:txBody>
          <a:bodyPr vert="horz" lIns="92162" tIns="46081" rIns="92162" bIns="46081" rtlCol="0" anchor="b"/>
          <a:lstStyle>
            <a:lvl1pPr algn="l" eaLnBrk="1" hangingPunct="1">
              <a:defRPr sz="1200">
                <a:latin typeface="Arial" charset="0"/>
              </a:defRPr>
            </a:lvl1pPr>
          </a:lstStyle>
          <a:p>
            <a:pPr>
              <a:defRPr/>
            </a:pPr>
            <a:endParaRPr lang="x-none"/>
          </a:p>
        </p:txBody>
      </p:sp>
      <p:sp>
        <p:nvSpPr>
          <p:cNvPr id="7" name="Slide Number Placeholder 6"/>
          <p:cNvSpPr>
            <a:spLocks noGrp="1"/>
          </p:cNvSpPr>
          <p:nvPr>
            <p:ph type="sldNum" sz="quarter" idx="5"/>
          </p:nvPr>
        </p:nvSpPr>
        <p:spPr>
          <a:xfrm>
            <a:off x="3883892" y="9448563"/>
            <a:ext cx="2972498" cy="497124"/>
          </a:xfrm>
          <a:prstGeom prst="rect">
            <a:avLst/>
          </a:prstGeom>
        </p:spPr>
        <p:txBody>
          <a:bodyPr vert="horz" lIns="92162" tIns="46081" rIns="92162" bIns="46081" rtlCol="0" anchor="b"/>
          <a:lstStyle>
            <a:lvl1pPr algn="r" eaLnBrk="1" hangingPunct="1">
              <a:defRPr sz="1200">
                <a:latin typeface="Arial" charset="0"/>
              </a:defRPr>
            </a:lvl1pPr>
          </a:lstStyle>
          <a:p>
            <a:pPr>
              <a:defRPr/>
            </a:pPr>
            <a:fld id="{CA2E65FE-5207-443C-83DB-20FE5EC210AB}" type="slidenum">
              <a:rPr lang="x-none"/>
              <a:pPr>
                <a:defRPr/>
              </a:pPr>
              <a:t>‹#›</a:t>
            </a:fld>
            <a:endParaRPr lang="x-none"/>
          </a:p>
        </p:txBody>
      </p:sp>
    </p:spTree>
    <p:extLst>
      <p:ext uri="{BB962C8B-B14F-4D97-AF65-F5344CB8AC3E}">
        <p14:creationId xmlns:p14="http://schemas.microsoft.com/office/powerpoint/2010/main" val="421482353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eaLnBrk="1" hangingPunct="1">
              <a:defRPr>
                <a:latin typeface="Arial" charset="0"/>
              </a:defRPr>
            </a:lvl1pPr>
          </a:lstStyle>
          <a:p>
            <a:pPr>
              <a:defRPr/>
            </a:pPr>
            <a:fld id="{4237D50F-9DEB-4560-9497-847623C50053}" type="datetimeFigureOut">
              <a:rPr lang="en-US"/>
              <a:pPr>
                <a:defRPr/>
              </a:pPr>
              <a:t>12/24/2020</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eaLnBrk="1" hangingPunct="1">
              <a:defRPr>
                <a:latin typeface="Arial" charset="0"/>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eaLnBrk="1" hangingPunct="1">
              <a:defRPr>
                <a:latin typeface="Arial" charset="0"/>
              </a:defRPr>
            </a:lvl1pPr>
          </a:lstStyle>
          <a:p>
            <a:pPr>
              <a:defRPr/>
            </a:pPr>
            <a:fld id="{27AB6BA1-B091-476B-B7C1-1318077F423C}" type="slidenum">
              <a:rPr lang="en-US"/>
              <a:pPr>
                <a:defRPr/>
              </a:pPr>
              <a:t>‹#›</a:t>
            </a:fld>
            <a:endParaRPr lang="en-US"/>
          </a:p>
        </p:txBody>
      </p:sp>
    </p:spTree>
    <p:extLst>
      <p:ext uri="{BB962C8B-B14F-4D97-AF65-F5344CB8AC3E}">
        <p14:creationId xmlns:p14="http://schemas.microsoft.com/office/powerpoint/2010/main" val="33925575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eaLnBrk="1" hangingPunct="1">
              <a:defRPr>
                <a:latin typeface="Arial" charset="0"/>
              </a:defRPr>
            </a:lvl1pPr>
          </a:lstStyle>
          <a:p>
            <a:pPr>
              <a:defRPr/>
            </a:pPr>
            <a:fld id="{C2BF1699-3682-4C64-8FAD-49A61A42FC96}" type="datetimeFigureOut">
              <a:rPr lang="en-US"/>
              <a:pPr>
                <a:defRPr/>
              </a:pPr>
              <a:t>12/24/2020</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eaLnBrk="1" hangingPunct="1">
              <a:defRPr>
                <a:latin typeface="Arial" charset="0"/>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eaLnBrk="1" hangingPunct="1">
              <a:defRPr>
                <a:latin typeface="Arial" charset="0"/>
              </a:defRPr>
            </a:lvl1pPr>
          </a:lstStyle>
          <a:p>
            <a:pPr>
              <a:defRPr/>
            </a:pPr>
            <a:fld id="{584E157E-4C91-4D02-A02F-7193184C9D70}" type="slidenum">
              <a:rPr lang="en-US"/>
              <a:pPr>
                <a:defRPr/>
              </a:pPr>
              <a:t>‹#›</a:t>
            </a:fld>
            <a:endParaRPr lang="en-US"/>
          </a:p>
        </p:txBody>
      </p:sp>
    </p:spTree>
    <p:extLst>
      <p:ext uri="{BB962C8B-B14F-4D97-AF65-F5344CB8AC3E}">
        <p14:creationId xmlns:p14="http://schemas.microsoft.com/office/powerpoint/2010/main" val="30319953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eaLnBrk="1" hangingPunct="1">
              <a:defRPr>
                <a:latin typeface="Arial" charset="0"/>
              </a:defRPr>
            </a:lvl1pPr>
          </a:lstStyle>
          <a:p>
            <a:pPr>
              <a:defRPr/>
            </a:pPr>
            <a:fld id="{4CA809C3-FDFF-4504-AEAD-5EE3AE30FED2}" type="datetimeFigureOut">
              <a:rPr lang="en-US"/>
              <a:pPr>
                <a:defRPr/>
              </a:pPr>
              <a:t>12/24/2020</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eaLnBrk="1" hangingPunct="1">
              <a:defRPr>
                <a:latin typeface="Arial" charset="0"/>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eaLnBrk="1" hangingPunct="1">
              <a:defRPr>
                <a:latin typeface="Arial" charset="0"/>
              </a:defRPr>
            </a:lvl1pPr>
          </a:lstStyle>
          <a:p>
            <a:pPr>
              <a:defRPr/>
            </a:pPr>
            <a:fld id="{F7523153-9BDC-42B4-AAC1-D49E753FE2C2}" type="slidenum">
              <a:rPr lang="en-US"/>
              <a:pPr>
                <a:defRPr/>
              </a:pPr>
              <a:t>‹#›</a:t>
            </a:fld>
            <a:endParaRPr lang="en-US"/>
          </a:p>
        </p:txBody>
      </p:sp>
    </p:spTree>
    <p:extLst>
      <p:ext uri="{BB962C8B-B14F-4D97-AF65-F5344CB8AC3E}">
        <p14:creationId xmlns:p14="http://schemas.microsoft.com/office/powerpoint/2010/main" val="25117772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endParaRPr lang="x-none"/>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x-none"/>
          </a:p>
        </p:txBody>
      </p:sp>
      <p:sp>
        <p:nvSpPr>
          <p:cNvPr id="4" name="Date Placeholder 3"/>
          <p:cNvSpPr>
            <a:spLocks noGrp="1"/>
          </p:cNvSpPr>
          <p:nvPr>
            <p:ph type="dt" sz="half" idx="10"/>
          </p:nvPr>
        </p:nvSpPr>
        <p:spPr/>
        <p:txBody>
          <a:bodyPr/>
          <a:lstStyle>
            <a:lvl1pPr>
              <a:defRPr/>
            </a:lvl1pPr>
          </a:lstStyle>
          <a:p>
            <a:pPr>
              <a:defRPr/>
            </a:pPr>
            <a:fld id="{16222D9A-AD86-4CFF-80D8-2CE88266D7E8}" type="datetimeFigureOut">
              <a:rPr lang="x-none"/>
              <a:pPr>
                <a:defRPr/>
              </a:pPr>
              <a:t>24.12.2020</a:t>
            </a:fld>
            <a:endParaRPr lang="x-none"/>
          </a:p>
        </p:txBody>
      </p:sp>
      <p:sp>
        <p:nvSpPr>
          <p:cNvPr id="5" name="Footer Placeholder 4"/>
          <p:cNvSpPr>
            <a:spLocks noGrp="1"/>
          </p:cNvSpPr>
          <p:nvPr>
            <p:ph type="ftr" sz="quarter" idx="11"/>
          </p:nvPr>
        </p:nvSpPr>
        <p:spPr/>
        <p:txBody>
          <a:bodyPr/>
          <a:lstStyle>
            <a:lvl1pPr>
              <a:defRPr/>
            </a:lvl1pPr>
          </a:lstStyle>
          <a:p>
            <a:pPr>
              <a:defRPr/>
            </a:pPr>
            <a:endParaRPr lang="x-none"/>
          </a:p>
        </p:txBody>
      </p:sp>
      <p:sp>
        <p:nvSpPr>
          <p:cNvPr id="6" name="Slide Number Placeholder 5"/>
          <p:cNvSpPr>
            <a:spLocks noGrp="1"/>
          </p:cNvSpPr>
          <p:nvPr>
            <p:ph type="sldNum" sz="quarter" idx="12"/>
          </p:nvPr>
        </p:nvSpPr>
        <p:spPr/>
        <p:txBody>
          <a:bodyPr/>
          <a:lstStyle>
            <a:lvl1pPr>
              <a:defRPr/>
            </a:lvl1pPr>
          </a:lstStyle>
          <a:p>
            <a:pPr>
              <a:defRPr/>
            </a:pPr>
            <a:fld id="{3F78EB05-EC27-4543-A5FC-E4167542157D}" type="slidenum">
              <a:rPr lang="x-none"/>
              <a:pPr>
                <a:defRPr/>
              </a:pPr>
              <a:t>‹#›</a:t>
            </a:fld>
            <a:endParaRPr lang="x-none"/>
          </a:p>
        </p:txBody>
      </p:sp>
    </p:spTree>
    <p:extLst>
      <p:ext uri="{BB962C8B-B14F-4D97-AF65-F5344CB8AC3E}">
        <p14:creationId xmlns:p14="http://schemas.microsoft.com/office/powerpoint/2010/main" val="396013976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x-none"/>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x-none"/>
          </a:p>
        </p:txBody>
      </p:sp>
      <p:sp>
        <p:nvSpPr>
          <p:cNvPr id="4" name="Date Placeholder 3"/>
          <p:cNvSpPr>
            <a:spLocks noGrp="1"/>
          </p:cNvSpPr>
          <p:nvPr>
            <p:ph type="dt" sz="half" idx="10"/>
          </p:nvPr>
        </p:nvSpPr>
        <p:spPr/>
        <p:txBody>
          <a:bodyPr/>
          <a:lstStyle>
            <a:lvl1pPr>
              <a:defRPr/>
            </a:lvl1pPr>
          </a:lstStyle>
          <a:p>
            <a:pPr>
              <a:defRPr/>
            </a:pPr>
            <a:fld id="{A7BE4461-8618-4B40-A730-3878DEE8E4F1}" type="datetimeFigureOut">
              <a:rPr lang="x-none"/>
              <a:pPr>
                <a:defRPr/>
              </a:pPr>
              <a:t>24.12.2020</a:t>
            </a:fld>
            <a:endParaRPr lang="x-none"/>
          </a:p>
        </p:txBody>
      </p:sp>
      <p:sp>
        <p:nvSpPr>
          <p:cNvPr id="5" name="Footer Placeholder 4"/>
          <p:cNvSpPr>
            <a:spLocks noGrp="1"/>
          </p:cNvSpPr>
          <p:nvPr>
            <p:ph type="ftr" sz="quarter" idx="11"/>
          </p:nvPr>
        </p:nvSpPr>
        <p:spPr/>
        <p:txBody>
          <a:bodyPr/>
          <a:lstStyle>
            <a:lvl1pPr>
              <a:defRPr/>
            </a:lvl1pPr>
          </a:lstStyle>
          <a:p>
            <a:pPr>
              <a:defRPr/>
            </a:pPr>
            <a:endParaRPr lang="x-none"/>
          </a:p>
        </p:txBody>
      </p:sp>
      <p:sp>
        <p:nvSpPr>
          <p:cNvPr id="6" name="Slide Number Placeholder 5"/>
          <p:cNvSpPr>
            <a:spLocks noGrp="1"/>
          </p:cNvSpPr>
          <p:nvPr>
            <p:ph type="sldNum" sz="quarter" idx="12"/>
          </p:nvPr>
        </p:nvSpPr>
        <p:spPr/>
        <p:txBody>
          <a:bodyPr/>
          <a:lstStyle>
            <a:lvl1pPr>
              <a:defRPr/>
            </a:lvl1pPr>
          </a:lstStyle>
          <a:p>
            <a:pPr>
              <a:defRPr/>
            </a:pPr>
            <a:fld id="{D7750239-8F77-4D32-8C2B-25B579288CA7}" type="slidenum">
              <a:rPr lang="x-none"/>
              <a:pPr>
                <a:defRPr/>
              </a:pPr>
              <a:t>‹#›</a:t>
            </a:fld>
            <a:endParaRPr lang="x-none"/>
          </a:p>
        </p:txBody>
      </p:sp>
    </p:spTree>
    <p:extLst>
      <p:ext uri="{BB962C8B-B14F-4D97-AF65-F5344CB8AC3E}">
        <p14:creationId xmlns:p14="http://schemas.microsoft.com/office/powerpoint/2010/main" val="192063840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endParaRPr lang="x-none"/>
          </a:p>
        </p:txBody>
      </p:sp>
      <p:sp>
        <p:nvSpPr>
          <p:cNvPr id="3" name="Text Placeholder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B24BD462-36AB-45CF-9AB0-87DF742FAD96}" type="datetimeFigureOut">
              <a:rPr lang="x-none"/>
              <a:pPr>
                <a:defRPr/>
              </a:pPr>
              <a:t>24.12.2020</a:t>
            </a:fld>
            <a:endParaRPr lang="x-none"/>
          </a:p>
        </p:txBody>
      </p:sp>
      <p:sp>
        <p:nvSpPr>
          <p:cNvPr id="5" name="Footer Placeholder 4"/>
          <p:cNvSpPr>
            <a:spLocks noGrp="1"/>
          </p:cNvSpPr>
          <p:nvPr>
            <p:ph type="ftr" sz="quarter" idx="11"/>
          </p:nvPr>
        </p:nvSpPr>
        <p:spPr/>
        <p:txBody>
          <a:bodyPr/>
          <a:lstStyle>
            <a:lvl1pPr>
              <a:defRPr/>
            </a:lvl1pPr>
          </a:lstStyle>
          <a:p>
            <a:pPr>
              <a:defRPr/>
            </a:pPr>
            <a:endParaRPr lang="x-none"/>
          </a:p>
        </p:txBody>
      </p:sp>
      <p:sp>
        <p:nvSpPr>
          <p:cNvPr id="6" name="Slide Number Placeholder 5"/>
          <p:cNvSpPr>
            <a:spLocks noGrp="1"/>
          </p:cNvSpPr>
          <p:nvPr>
            <p:ph type="sldNum" sz="quarter" idx="12"/>
          </p:nvPr>
        </p:nvSpPr>
        <p:spPr/>
        <p:txBody>
          <a:bodyPr/>
          <a:lstStyle>
            <a:lvl1pPr>
              <a:defRPr/>
            </a:lvl1pPr>
          </a:lstStyle>
          <a:p>
            <a:pPr>
              <a:defRPr/>
            </a:pPr>
            <a:fld id="{C5329F20-5200-4AD6-AA87-057E77A8120F}" type="slidenum">
              <a:rPr lang="x-none"/>
              <a:pPr>
                <a:defRPr/>
              </a:pPr>
              <a:t>‹#›</a:t>
            </a:fld>
            <a:endParaRPr lang="x-none"/>
          </a:p>
        </p:txBody>
      </p:sp>
    </p:spTree>
    <p:extLst>
      <p:ext uri="{BB962C8B-B14F-4D97-AF65-F5344CB8AC3E}">
        <p14:creationId xmlns:p14="http://schemas.microsoft.com/office/powerpoint/2010/main" val="361773904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x-none"/>
          </a:p>
        </p:txBody>
      </p:sp>
      <p:sp>
        <p:nvSpPr>
          <p:cNvPr id="3" name="Content Placeholder 2"/>
          <p:cNvSpPr>
            <a:spLocks noGrp="1"/>
          </p:cNvSpPr>
          <p:nvPr>
            <p:ph sz="half" idx="1"/>
          </p:nvPr>
        </p:nvSpPr>
        <p:spPr>
          <a:xfrm>
            <a:off x="62865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x-none"/>
          </a:p>
        </p:txBody>
      </p:sp>
      <p:sp>
        <p:nvSpPr>
          <p:cNvPr id="4" name="Content Placeholder 3"/>
          <p:cNvSpPr>
            <a:spLocks noGrp="1"/>
          </p:cNvSpPr>
          <p:nvPr>
            <p:ph sz="half" idx="2"/>
          </p:nvPr>
        </p:nvSpPr>
        <p:spPr>
          <a:xfrm>
            <a:off x="464820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x-none"/>
          </a:p>
        </p:txBody>
      </p:sp>
      <p:sp>
        <p:nvSpPr>
          <p:cNvPr id="5" name="Date Placeholder 3"/>
          <p:cNvSpPr>
            <a:spLocks noGrp="1"/>
          </p:cNvSpPr>
          <p:nvPr>
            <p:ph type="dt" sz="half" idx="10"/>
          </p:nvPr>
        </p:nvSpPr>
        <p:spPr/>
        <p:txBody>
          <a:bodyPr/>
          <a:lstStyle>
            <a:lvl1pPr>
              <a:defRPr/>
            </a:lvl1pPr>
          </a:lstStyle>
          <a:p>
            <a:pPr>
              <a:defRPr/>
            </a:pPr>
            <a:fld id="{8B38F09F-BCFA-42C7-BB87-F217A1E0D256}" type="datetimeFigureOut">
              <a:rPr lang="x-none"/>
              <a:pPr>
                <a:defRPr/>
              </a:pPr>
              <a:t>24.12.2020</a:t>
            </a:fld>
            <a:endParaRPr lang="x-none"/>
          </a:p>
        </p:txBody>
      </p:sp>
      <p:sp>
        <p:nvSpPr>
          <p:cNvPr id="6" name="Footer Placeholder 4"/>
          <p:cNvSpPr>
            <a:spLocks noGrp="1"/>
          </p:cNvSpPr>
          <p:nvPr>
            <p:ph type="ftr" sz="quarter" idx="11"/>
          </p:nvPr>
        </p:nvSpPr>
        <p:spPr/>
        <p:txBody>
          <a:bodyPr/>
          <a:lstStyle>
            <a:lvl1pPr>
              <a:defRPr/>
            </a:lvl1pPr>
          </a:lstStyle>
          <a:p>
            <a:pPr>
              <a:defRPr/>
            </a:pPr>
            <a:endParaRPr lang="x-none"/>
          </a:p>
        </p:txBody>
      </p:sp>
      <p:sp>
        <p:nvSpPr>
          <p:cNvPr id="7" name="Slide Number Placeholder 5"/>
          <p:cNvSpPr>
            <a:spLocks noGrp="1"/>
          </p:cNvSpPr>
          <p:nvPr>
            <p:ph type="sldNum" sz="quarter" idx="12"/>
          </p:nvPr>
        </p:nvSpPr>
        <p:spPr/>
        <p:txBody>
          <a:bodyPr/>
          <a:lstStyle>
            <a:lvl1pPr>
              <a:defRPr/>
            </a:lvl1pPr>
          </a:lstStyle>
          <a:p>
            <a:pPr>
              <a:defRPr/>
            </a:pPr>
            <a:fld id="{7D20E508-9E80-451E-A1ED-E52DF4DE843D}" type="slidenum">
              <a:rPr lang="x-none"/>
              <a:pPr>
                <a:defRPr/>
              </a:pPr>
              <a:t>‹#›</a:t>
            </a:fld>
            <a:endParaRPr lang="x-none"/>
          </a:p>
        </p:txBody>
      </p:sp>
    </p:spTree>
    <p:extLst>
      <p:ext uri="{BB962C8B-B14F-4D97-AF65-F5344CB8AC3E}">
        <p14:creationId xmlns:p14="http://schemas.microsoft.com/office/powerpoint/2010/main" val="122946591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endParaRPr lang="x-none"/>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x-none"/>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x-none"/>
          </a:p>
        </p:txBody>
      </p:sp>
      <p:sp>
        <p:nvSpPr>
          <p:cNvPr id="7" name="Date Placeholder 3"/>
          <p:cNvSpPr>
            <a:spLocks noGrp="1"/>
          </p:cNvSpPr>
          <p:nvPr>
            <p:ph type="dt" sz="half" idx="10"/>
          </p:nvPr>
        </p:nvSpPr>
        <p:spPr/>
        <p:txBody>
          <a:bodyPr/>
          <a:lstStyle>
            <a:lvl1pPr>
              <a:defRPr/>
            </a:lvl1pPr>
          </a:lstStyle>
          <a:p>
            <a:pPr>
              <a:defRPr/>
            </a:pPr>
            <a:fld id="{364DB9F3-D6E5-434B-823F-3D32B3504E6B}" type="datetimeFigureOut">
              <a:rPr lang="x-none"/>
              <a:pPr>
                <a:defRPr/>
              </a:pPr>
              <a:t>24.12.2020</a:t>
            </a:fld>
            <a:endParaRPr lang="x-none"/>
          </a:p>
        </p:txBody>
      </p:sp>
      <p:sp>
        <p:nvSpPr>
          <p:cNvPr id="8" name="Footer Placeholder 4"/>
          <p:cNvSpPr>
            <a:spLocks noGrp="1"/>
          </p:cNvSpPr>
          <p:nvPr>
            <p:ph type="ftr" sz="quarter" idx="11"/>
          </p:nvPr>
        </p:nvSpPr>
        <p:spPr/>
        <p:txBody>
          <a:bodyPr/>
          <a:lstStyle>
            <a:lvl1pPr>
              <a:defRPr/>
            </a:lvl1pPr>
          </a:lstStyle>
          <a:p>
            <a:pPr>
              <a:defRPr/>
            </a:pPr>
            <a:endParaRPr lang="x-none"/>
          </a:p>
        </p:txBody>
      </p:sp>
      <p:sp>
        <p:nvSpPr>
          <p:cNvPr id="9" name="Slide Number Placeholder 5"/>
          <p:cNvSpPr>
            <a:spLocks noGrp="1"/>
          </p:cNvSpPr>
          <p:nvPr>
            <p:ph type="sldNum" sz="quarter" idx="12"/>
          </p:nvPr>
        </p:nvSpPr>
        <p:spPr/>
        <p:txBody>
          <a:bodyPr/>
          <a:lstStyle>
            <a:lvl1pPr>
              <a:defRPr/>
            </a:lvl1pPr>
          </a:lstStyle>
          <a:p>
            <a:pPr>
              <a:defRPr/>
            </a:pPr>
            <a:fld id="{FE741D2F-0E3A-46BF-980F-D706C32DD810}" type="slidenum">
              <a:rPr lang="x-none"/>
              <a:pPr>
                <a:defRPr/>
              </a:pPr>
              <a:t>‹#›</a:t>
            </a:fld>
            <a:endParaRPr lang="x-none"/>
          </a:p>
        </p:txBody>
      </p:sp>
    </p:spTree>
    <p:extLst>
      <p:ext uri="{BB962C8B-B14F-4D97-AF65-F5344CB8AC3E}">
        <p14:creationId xmlns:p14="http://schemas.microsoft.com/office/powerpoint/2010/main" val="137519075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x-none"/>
          </a:p>
        </p:txBody>
      </p:sp>
      <p:sp>
        <p:nvSpPr>
          <p:cNvPr id="3" name="Date Placeholder 3"/>
          <p:cNvSpPr>
            <a:spLocks noGrp="1"/>
          </p:cNvSpPr>
          <p:nvPr>
            <p:ph type="dt" sz="half" idx="10"/>
          </p:nvPr>
        </p:nvSpPr>
        <p:spPr/>
        <p:txBody>
          <a:bodyPr/>
          <a:lstStyle>
            <a:lvl1pPr>
              <a:defRPr/>
            </a:lvl1pPr>
          </a:lstStyle>
          <a:p>
            <a:pPr>
              <a:defRPr/>
            </a:pPr>
            <a:fld id="{3E3916A2-C3BE-4666-B7BB-C20C24B6C9B2}" type="datetimeFigureOut">
              <a:rPr lang="x-none"/>
              <a:pPr>
                <a:defRPr/>
              </a:pPr>
              <a:t>24.12.2020</a:t>
            </a:fld>
            <a:endParaRPr lang="x-none"/>
          </a:p>
        </p:txBody>
      </p:sp>
      <p:sp>
        <p:nvSpPr>
          <p:cNvPr id="4" name="Footer Placeholder 4"/>
          <p:cNvSpPr>
            <a:spLocks noGrp="1"/>
          </p:cNvSpPr>
          <p:nvPr>
            <p:ph type="ftr" sz="quarter" idx="11"/>
          </p:nvPr>
        </p:nvSpPr>
        <p:spPr/>
        <p:txBody>
          <a:bodyPr/>
          <a:lstStyle>
            <a:lvl1pPr>
              <a:defRPr/>
            </a:lvl1pPr>
          </a:lstStyle>
          <a:p>
            <a:pPr>
              <a:defRPr/>
            </a:pPr>
            <a:endParaRPr lang="x-none"/>
          </a:p>
        </p:txBody>
      </p:sp>
      <p:sp>
        <p:nvSpPr>
          <p:cNvPr id="5" name="Slide Number Placeholder 5"/>
          <p:cNvSpPr>
            <a:spLocks noGrp="1"/>
          </p:cNvSpPr>
          <p:nvPr>
            <p:ph type="sldNum" sz="quarter" idx="12"/>
          </p:nvPr>
        </p:nvSpPr>
        <p:spPr/>
        <p:txBody>
          <a:bodyPr/>
          <a:lstStyle>
            <a:lvl1pPr>
              <a:defRPr/>
            </a:lvl1pPr>
          </a:lstStyle>
          <a:p>
            <a:pPr>
              <a:defRPr/>
            </a:pPr>
            <a:fld id="{78F505CE-E82E-4E50-9CC8-BAEC652CB7C6}" type="slidenum">
              <a:rPr lang="x-none"/>
              <a:pPr>
                <a:defRPr/>
              </a:pPr>
              <a:t>‹#›</a:t>
            </a:fld>
            <a:endParaRPr lang="x-none"/>
          </a:p>
        </p:txBody>
      </p:sp>
    </p:spTree>
    <p:extLst>
      <p:ext uri="{BB962C8B-B14F-4D97-AF65-F5344CB8AC3E}">
        <p14:creationId xmlns:p14="http://schemas.microsoft.com/office/powerpoint/2010/main" val="163527125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514516F7-9F08-4AF4-B8E5-BBB51D4C1B5B}" type="datetimeFigureOut">
              <a:rPr lang="x-none"/>
              <a:pPr>
                <a:defRPr/>
              </a:pPr>
              <a:t>24.12.2020</a:t>
            </a:fld>
            <a:endParaRPr lang="x-none"/>
          </a:p>
        </p:txBody>
      </p:sp>
      <p:sp>
        <p:nvSpPr>
          <p:cNvPr id="3" name="Footer Placeholder 4"/>
          <p:cNvSpPr>
            <a:spLocks noGrp="1"/>
          </p:cNvSpPr>
          <p:nvPr>
            <p:ph type="ftr" sz="quarter" idx="11"/>
          </p:nvPr>
        </p:nvSpPr>
        <p:spPr/>
        <p:txBody>
          <a:bodyPr/>
          <a:lstStyle>
            <a:lvl1pPr>
              <a:defRPr/>
            </a:lvl1pPr>
          </a:lstStyle>
          <a:p>
            <a:pPr>
              <a:defRPr/>
            </a:pPr>
            <a:endParaRPr lang="x-none"/>
          </a:p>
        </p:txBody>
      </p:sp>
      <p:sp>
        <p:nvSpPr>
          <p:cNvPr id="4" name="Slide Number Placeholder 5"/>
          <p:cNvSpPr>
            <a:spLocks noGrp="1"/>
          </p:cNvSpPr>
          <p:nvPr>
            <p:ph type="sldNum" sz="quarter" idx="12"/>
          </p:nvPr>
        </p:nvSpPr>
        <p:spPr/>
        <p:txBody>
          <a:bodyPr/>
          <a:lstStyle>
            <a:lvl1pPr>
              <a:defRPr/>
            </a:lvl1pPr>
          </a:lstStyle>
          <a:p>
            <a:pPr>
              <a:defRPr/>
            </a:pPr>
            <a:fld id="{6CCB1D62-818B-442D-90E2-D0F7F3D9F82C}" type="slidenum">
              <a:rPr lang="x-none"/>
              <a:pPr>
                <a:defRPr/>
              </a:pPr>
              <a:t>‹#›</a:t>
            </a:fld>
            <a:endParaRPr lang="x-none"/>
          </a:p>
        </p:txBody>
      </p:sp>
    </p:spTree>
    <p:extLst>
      <p:ext uri="{BB962C8B-B14F-4D97-AF65-F5344CB8AC3E}">
        <p14:creationId xmlns:p14="http://schemas.microsoft.com/office/powerpoint/2010/main" val="277802746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x-none"/>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x-none"/>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1261FF8C-599B-4153-A75C-AF9ED5038515}" type="datetimeFigureOut">
              <a:rPr lang="x-none"/>
              <a:pPr>
                <a:defRPr/>
              </a:pPr>
              <a:t>24.12.2020</a:t>
            </a:fld>
            <a:endParaRPr lang="x-none"/>
          </a:p>
        </p:txBody>
      </p:sp>
      <p:sp>
        <p:nvSpPr>
          <p:cNvPr id="6" name="Footer Placeholder 4"/>
          <p:cNvSpPr>
            <a:spLocks noGrp="1"/>
          </p:cNvSpPr>
          <p:nvPr>
            <p:ph type="ftr" sz="quarter" idx="11"/>
          </p:nvPr>
        </p:nvSpPr>
        <p:spPr/>
        <p:txBody>
          <a:bodyPr/>
          <a:lstStyle>
            <a:lvl1pPr>
              <a:defRPr/>
            </a:lvl1pPr>
          </a:lstStyle>
          <a:p>
            <a:pPr>
              <a:defRPr/>
            </a:pPr>
            <a:endParaRPr lang="x-none"/>
          </a:p>
        </p:txBody>
      </p:sp>
      <p:sp>
        <p:nvSpPr>
          <p:cNvPr id="7" name="Slide Number Placeholder 5"/>
          <p:cNvSpPr>
            <a:spLocks noGrp="1"/>
          </p:cNvSpPr>
          <p:nvPr>
            <p:ph type="sldNum" sz="quarter" idx="12"/>
          </p:nvPr>
        </p:nvSpPr>
        <p:spPr/>
        <p:txBody>
          <a:bodyPr/>
          <a:lstStyle>
            <a:lvl1pPr>
              <a:defRPr/>
            </a:lvl1pPr>
          </a:lstStyle>
          <a:p>
            <a:pPr>
              <a:defRPr/>
            </a:pPr>
            <a:fld id="{393D9FFC-F892-4C05-AB86-204985097F60}" type="slidenum">
              <a:rPr lang="x-none"/>
              <a:pPr>
                <a:defRPr/>
              </a:pPr>
              <a:t>‹#›</a:t>
            </a:fld>
            <a:endParaRPr lang="x-none"/>
          </a:p>
        </p:txBody>
      </p:sp>
    </p:spTree>
    <p:extLst>
      <p:ext uri="{BB962C8B-B14F-4D97-AF65-F5344CB8AC3E}">
        <p14:creationId xmlns:p14="http://schemas.microsoft.com/office/powerpoint/2010/main" val="8948924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grpSp>
        <p:nvGrpSpPr>
          <p:cNvPr id="4" name="Group 1"/>
          <p:cNvGrpSpPr>
            <a:grpSpLocks/>
          </p:cNvGrpSpPr>
          <p:nvPr userDrawn="1"/>
        </p:nvGrpSpPr>
        <p:grpSpPr bwMode="auto">
          <a:xfrm>
            <a:off x="0" y="0"/>
            <a:ext cx="9148763" cy="6781800"/>
            <a:chOff x="0" y="0"/>
            <a:chExt cx="9147976" cy="6781801"/>
          </a:xfrm>
        </p:grpSpPr>
        <p:pic>
          <p:nvPicPr>
            <p:cNvPr id="5" name="Picture 2"/>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685800"/>
              <a:ext cx="9147976" cy="60960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3"/>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4" descr="alsu logo.pn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76200" y="211627"/>
              <a:ext cx="1751400" cy="7027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3" name="Content Placeholder 2"/>
          <p:cNvSpPr>
            <a:spLocks noGrp="1"/>
          </p:cNvSpPr>
          <p:nvPr>
            <p:ph idx="1"/>
          </p:nvPr>
        </p:nvSpPr>
        <p:spPr>
          <a:xfrm>
            <a:off x="457200" y="1600200"/>
            <a:ext cx="8229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44799040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x-none"/>
          </a:p>
        </p:txBody>
      </p:sp>
      <p:sp>
        <p:nvSpPr>
          <p:cNvPr id="3" name="Picture Placeholder 2"/>
          <p:cNvSpPr>
            <a:spLocks noGrp="1"/>
          </p:cNvSpPr>
          <p:nvPr>
            <p:ph type="pic" idx="1"/>
          </p:nvPr>
        </p:nvSpPr>
        <p:spPr>
          <a:xfrm>
            <a:off x="3887788" y="987425"/>
            <a:ext cx="462915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x-none" noProof="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EBD6EDE5-CD73-4BFA-A43D-378C608C05C3}" type="datetimeFigureOut">
              <a:rPr lang="x-none"/>
              <a:pPr>
                <a:defRPr/>
              </a:pPr>
              <a:t>24.12.2020</a:t>
            </a:fld>
            <a:endParaRPr lang="x-none"/>
          </a:p>
        </p:txBody>
      </p:sp>
      <p:sp>
        <p:nvSpPr>
          <p:cNvPr id="6" name="Footer Placeholder 4"/>
          <p:cNvSpPr>
            <a:spLocks noGrp="1"/>
          </p:cNvSpPr>
          <p:nvPr>
            <p:ph type="ftr" sz="quarter" idx="11"/>
          </p:nvPr>
        </p:nvSpPr>
        <p:spPr/>
        <p:txBody>
          <a:bodyPr/>
          <a:lstStyle>
            <a:lvl1pPr>
              <a:defRPr/>
            </a:lvl1pPr>
          </a:lstStyle>
          <a:p>
            <a:pPr>
              <a:defRPr/>
            </a:pPr>
            <a:endParaRPr lang="x-none"/>
          </a:p>
        </p:txBody>
      </p:sp>
      <p:sp>
        <p:nvSpPr>
          <p:cNvPr id="7" name="Slide Number Placeholder 5"/>
          <p:cNvSpPr>
            <a:spLocks noGrp="1"/>
          </p:cNvSpPr>
          <p:nvPr>
            <p:ph type="sldNum" sz="quarter" idx="12"/>
          </p:nvPr>
        </p:nvSpPr>
        <p:spPr/>
        <p:txBody>
          <a:bodyPr/>
          <a:lstStyle>
            <a:lvl1pPr>
              <a:defRPr/>
            </a:lvl1pPr>
          </a:lstStyle>
          <a:p>
            <a:pPr>
              <a:defRPr/>
            </a:pPr>
            <a:fld id="{35BFEB84-38EA-4737-90CD-B6263BC6CDDB}" type="slidenum">
              <a:rPr lang="x-none"/>
              <a:pPr>
                <a:defRPr/>
              </a:pPr>
              <a:t>‹#›</a:t>
            </a:fld>
            <a:endParaRPr lang="x-none"/>
          </a:p>
        </p:txBody>
      </p:sp>
    </p:spTree>
    <p:extLst>
      <p:ext uri="{BB962C8B-B14F-4D97-AF65-F5344CB8AC3E}">
        <p14:creationId xmlns:p14="http://schemas.microsoft.com/office/powerpoint/2010/main" val="303714760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x-none"/>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x-none"/>
          </a:p>
        </p:txBody>
      </p:sp>
      <p:sp>
        <p:nvSpPr>
          <p:cNvPr id="4" name="Date Placeholder 3"/>
          <p:cNvSpPr>
            <a:spLocks noGrp="1"/>
          </p:cNvSpPr>
          <p:nvPr>
            <p:ph type="dt" sz="half" idx="10"/>
          </p:nvPr>
        </p:nvSpPr>
        <p:spPr/>
        <p:txBody>
          <a:bodyPr/>
          <a:lstStyle>
            <a:lvl1pPr>
              <a:defRPr/>
            </a:lvl1pPr>
          </a:lstStyle>
          <a:p>
            <a:pPr>
              <a:defRPr/>
            </a:pPr>
            <a:fld id="{BB93E824-548C-4895-ADCC-F82FF6360051}" type="datetimeFigureOut">
              <a:rPr lang="x-none"/>
              <a:pPr>
                <a:defRPr/>
              </a:pPr>
              <a:t>24.12.2020</a:t>
            </a:fld>
            <a:endParaRPr lang="x-none"/>
          </a:p>
        </p:txBody>
      </p:sp>
      <p:sp>
        <p:nvSpPr>
          <p:cNvPr id="5" name="Footer Placeholder 4"/>
          <p:cNvSpPr>
            <a:spLocks noGrp="1"/>
          </p:cNvSpPr>
          <p:nvPr>
            <p:ph type="ftr" sz="quarter" idx="11"/>
          </p:nvPr>
        </p:nvSpPr>
        <p:spPr/>
        <p:txBody>
          <a:bodyPr/>
          <a:lstStyle>
            <a:lvl1pPr>
              <a:defRPr/>
            </a:lvl1pPr>
          </a:lstStyle>
          <a:p>
            <a:pPr>
              <a:defRPr/>
            </a:pPr>
            <a:endParaRPr lang="x-none"/>
          </a:p>
        </p:txBody>
      </p:sp>
      <p:sp>
        <p:nvSpPr>
          <p:cNvPr id="6" name="Slide Number Placeholder 5"/>
          <p:cNvSpPr>
            <a:spLocks noGrp="1"/>
          </p:cNvSpPr>
          <p:nvPr>
            <p:ph type="sldNum" sz="quarter" idx="12"/>
          </p:nvPr>
        </p:nvSpPr>
        <p:spPr/>
        <p:txBody>
          <a:bodyPr/>
          <a:lstStyle>
            <a:lvl1pPr>
              <a:defRPr/>
            </a:lvl1pPr>
          </a:lstStyle>
          <a:p>
            <a:pPr>
              <a:defRPr/>
            </a:pPr>
            <a:fld id="{7484356F-DBC2-4B58-A412-5DDDE786C7BE}" type="slidenum">
              <a:rPr lang="x-none"/>
              <a:pPr>
                <a:defRPr/>
              </a:pPr>
              <a:t>‹#›</a:t>
            </a:fld>
            <a:endParaRPr lang="x-none"/>
          </a:p>
        </p:txBody>
      </p:sp>
    </p:spTree>
    <p:extLst>
      <p:ext uri="{BB962C8B-B14F-4D97-AF65-F5344CB8AC3E}">
        <p14:creationId xmlns:p14="http://schemas.microsoft.com/office/powerpoint/2010/main" val="196037272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x-none"/>
          </a:p>
        </p:txBody>
      </p:sp>
      <p:sp>
        <p:nvSpPr>
          <p:cNvPr id="3" name="Vertical Text Placeholder 2"/>
          <p:cNvSpPr>
            <a:spLocks noGrp="1"/>
          </p:cNvSpPr>
          <p:nvPr>
            <p:ph type="body" orient="vert" idx="1"/>
          </p:nvPr>
        </p:nvSpPr>
        <p:spPr>
          <a:xfrm>
            <a:off x="628650" y="365125"/>
            <a:ext cx="57626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x-none"/>
          </a:p>
        </p:txBody>
      </p:sp>
      <p:sp>
        <p:nvSpPr>
          <p:cNvPr id="4" name="Date Placeholder 3"/>
          <p:cNvSpPr>
            <a:spLocks noGrp="1"/>
          </p:cNvSpPr>
          <p:nvPr>
            <p:ph type="dt" sz="half" idx="10"/>
          </p:nvPr>
        </p:nvSpPr>
        <p:spPr/>
        <p:txBody>
          <a:bodyPr/>
          <a:lstStyle>
            <a:lvl1pPr>
              <a:defRPr/>
            </a:lvl1pPr>
          </a:lstStyle>
          <a:p>
            <a:pPr>
              <a:defRPr/>
            </a:pPr>
            <a:fld id="{9F8C8D1D-7564-42FB-B339-F0302B8368A8}" type="datetimeFigureOut">
              <a:rPr lang="x-none"/>
              <a:pPr>
                <a:defRPr/>
              </a:pPr>
              <a:t>24.12.2020</a:t>
            </a:fld>
            <a:endParaRPr lang="x-none"/>
          </a:p>
        </p:txBody>
      </p:sp>
      <p:sp>
        <p:nvSpPr>
          <p:cNvPr id="5" name="Footer Placeholder 4"/>
          <p:cNvSpPr>
            <a:spLocks noGrp="1"/>
          </p:cNvSpPr>
          <p:nvPr>
            <p:ph type="ftr" sz="quarter" idx="11"/>
          </p:nvPr>
        </p:nvSpPr>
        <p:spPr/>
        <p:txBody>
          <a:bodyPr/>
          <a:lstStyle>
            <a:lvl1pPr>
              <a:defRPr/>
            </a:lvl1pPr>
          </a:lstStyle>
          <a:p>
            <a:pPr>
              <a:defRPr/>
            </a:pPr>
            <a:endParaRPr lang="x-none"/>
          </a:p>
        </p:txBody>
      </p:sp>
      <p:sp>
        <p:nvSpPr>
          <p:cNvPr id="6" name="Slide Number Placeholder 5"/>
          <p:cNvSpPr>
            <a:spLocks noGrp="1"/>
          </p:cNvSpPr>
          <p:nvPr>
            <p:ph type="sldNum" sz="quarter" idx="12"/>
          </p:nvPr>
        </p:nvSpPr>
        <p:spPr/>
        <p:txBody>
          <a:bodyPr/>
          <a:lstStyle>
            <a:lvl1pPr>
              <a:defRPr/>
            </a:lvl1pPr>
          </a:lstStyle>
          <a:p>
            <a:pPr>
              <a:defRPr/>
            </a:pPr>
            <a:fld id="{B272DBD2-F90E-4A80-96FB-A89822503C8D}" type="slidenum">
              <a:rPr lang="x-none"/>
              <a:pPr>
                <a:defRPr/>
              </a:pPr>
              <a:t>‹#›</a:t>
            </a:fld>
            <a:endParaRPr lang="x-none"/>
          </a:p>
        </p:txBody>
      </p:sp>
    </p:spTree>
    <p:extLst>
      <p:ext uri="{BB962C8B-B14F-4D97-AF65-F5344CB8AC3E}">
        <p14:creationId xmlns:p14="http://schemas.microsoft.com/office/powerpoint/2010/main" val="232113498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7182A9A9-F399-4A54-9283-406AA9F4DB3F}" type="datetimeFigureOut">
              <a:rPr lang="en-US"/>
              <a:pPr>
                <a:defRPr/>
              </a:pPr>
              <a:t>12/24/2020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973615C-29BD-4356-99B9-3599A29E9E6A}" type="slidenum">
              <a:rPr lang="en-US"/>
              <a:pPr>
                <a:defRPr/>
              </a:pPr>
              <a:t>‹#›</a:t>
            </a:fld>
            <a:endParaRPr lang="en-US"/>
          </a:p>
        </p:txBody>
      </p:sp>
    </p:spTree>
    <p:extLst>
      <p:ext uri="{BB962C8B-B14F-4D97-AF65-F5344CB8AC3E}">
        <p14:creationId xmlns:p14="http://schemas.microsoft.com/office/powerpoint/2010/main" val="424705488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9C9E927A-D1B6-4751-ACF9-EFD8EDEB6662}" type="datetimeFigureOut">
              <a:rPr lang="en-US"/>
              <a:pPr>
                <a:defRPr/>
              </a:pPr>
              <a:t>12/24/2020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274092E-BD93-45D3-A17C-DBBE3FB4F0A6}" type="slidenum">
              <a:rPr lang="en-US"/>
              <a:pPr>
                <a:defRPr/>
              </a:pPr>
              <a:t>‹#›</a:t>
            </a:fld>
            <a:endParaRPr lang="en-US"/>
          </a:p>
        </p:txBody>
      </p:sp>
    </p:spTree>
    <p:extLst>
      <p:ext uri="{BB962C8B-B14F-4D97-AF65-F5344CB8AC3E}">
        <p14:creationId xmlns:p14="http://schemas.microsoft.com/office/powerpoint/2010/main" val="331426626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50B80295-F250-42F8-B5FE-F66FA0AE1C97}" type="datetimeFigureOut">
              <a:rPr lang="en-US"/>
              <a:pPr>
                <a:defRPr/>
              </a:pPr>
              <a:t>12/24/2020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86C4E90-3720-4902-A551-4193DC2FD09A}" type="slidenum">
              <a:rPr lang="en-US"/>
              <a:pPr>
                <a:defRPr/>
              </a:pPr>
              <a:t>‹#›</a:t>
            </a:fld>
            <a:endParaRPr lang="en-US"/>
          </a:p>
        </p:txBody>
      </p:sp>
    </p:spTree>
    <p:extLst>
      <p:ext uri="{BB962C8B-B14F-4D97-AF65-F5344CB8AC3E}">
        <p14:creationId xmlns:p14="http://schemas.microsoft.com/office/powerpoint/2010/main" val="268149562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144EBC4B-F659-4BFA-81B6-F14B588D3415}" type="datetimeFigureOut">
              <a:rPr lang="en-US"/>
              <a:pPr>
                <a:defRPr/>
              </a:pPr>
              <a:t>12/24/2020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9BF2C31-862F-4B1A-A573-52C7BD634620}" type="slidenum">
              <a:rPr lang="en-US"/>
              <a:pPr>
                <a:defRPr/>
              </a:pPr>
              <a:t>‹#›</a:t>
            </a:fld>
            <a:endParaRPr lang="en-US"/>
          </a:p>
        </p:txBody>
      </p:sp>
    </p:spTree>
    <p:extLst>
      <p:ext uri="{BB962C8B-B14F-4D97-AF65-F5344CB8AC3E}">
        <p14:creationId xmlns:p14="http://schemas.microsoft.com/office/powerpoint/2010/main" val="208990940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4549C10F-F5D9-433D-AE95-6CF94CD50DE4}" type="datetimeFigureOut">
              <a:rPr lang="en-US"/>
              <a:pPr>
                <a:defRPr/>
              </a:pPr>
              <a:t>12/24/2020</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56D8E73F-CCF4-484A-87AC-6BBDCBC91332}" type="slidenum">
              <a:rPr lang="en-US"/>
              <a:pPr>
                <a:defRPr/>
              </a:pPr>
              <a:t>‹#›</a:t>
            </a:fld>
            <a:endParaRPr lang="en-US"/>
          </a:p>
        </p:txBody>
      </p:sp>
    </p:spTree>
    <p:extLst>
      <p:ext uri="{BB962C8B-B14F-4D97-AF65-F5344CB8AC3E}">
        <p14:creationId xmlns:p14="http://schemas.microsoft.com/office/powerpoint/2010/main" val="99932470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FDD0CDA8-AE35-4B56-967C-C82A397D5C1F}" type="datetimeFigureOut">
              <a:rPr lang="en-US"/>
              <a:pPr>
                <a:defRPr/>
              </a:pPr>
              <a:t>12/24/2020</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56A33BB4-4820-4907-840E-30E0D9CAAFB2}" type="slidenum">
              <a:rPr lang="en-US"/>
              <a:pPr>
                <a:defRPr/>
              </a:pPr>
              <a:t>‹#›</a:t>
            </a:fld>
            <a:endParaRPr lang="en-US"/>
          </a:p>
        </p:txBody>
      </p:sp>
    </p:spTree>
    <p:extLst>
      <p:ext uri="{BB962C8B-B14F-4D97-AF65-F5344CB8AC3E}">
        <p14:creationId xmlns:p14="http://schemas.microsoft.com/office/powerpoint/2010/main" val="378495773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98BFD581-8938-4C66-B8C5-BBB7A9C9B8D1}" type="datetimeFigureOut">
              <a:rPr lang="en-US"/>
              <a:pPr>
                <a:defRPr/>
              </a:pPr>
              <a:t>12/24/2020</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AE6874AE-ECDE-446C-BC5E-858BFFB77F01}" type="slidenum">
              <a:rPr lang="en-US"/>
              <a:pPr>
                <a:defRPr/>
              </a:pPr>
              <a:t>‹#›</a:t>
            </a:fld>
            <a:endParaRPr lang="en-US"/>
          </a:p>
        </p:txBody>
      </p:sp>
    </p:spTree>
    <p:extLst>
      <p:ext uri="{BB962C8B-B14F-4D97-AF65-F5344CB8AC3E}">
        <p14:creationId xmlns:p14="http://schemas.microsoft.com/office/powerpoint/2010/main" val="38494703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eaLnBrk="1" hangingPunct="1">
              <a:defRPr>
                <a:latin typeface="Arial" charset="0"/>
              </a:defRPr>
            </a:lvl1pPr>
          </a:lstStyle>
          <a:p>
            <a:pPr>
              <a:defRPr/>
            </a:pPr>
            <a:fld id="{1460AE9F-9CD0-49CE-840F-B46AA03ADC55}" type="datetimeFigureOut">
              <a:rPr lang="en-US"/>
              <a:pPr>
                <a:defRPr/>
              </a:pPr>
              <a:t>12/24/2020</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eaLnBrk="1" hangingPunct="1">
              <a:defRPr>
                <a:latin typeface="Arial" charset="0"/>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eaLnBrk="1" hangingPunct="1">
              <a:defRPr>
                <a:latin typeface="Arial" charset="0"/>
              </a:defRPr>
            </a:lvl1pPr>
          </a:lstStyle>
          <a:p>
            <a:pPr>
              <a:defRPr/>
            </a:pPr>
            <a:fld id="{313E86E9-BFC0-4EF4-A1CE-5ABE1174ED7F}" type="slidenum">
              <a:rPr lang="en-US"/>
              <a:pPr>
                <a:defRPr/>
              </a:pPr>
              <a:t>‹#›</a:t>
            </a:fld>
            <a:endParaRPr lang="en-US"/>
          </a:p>
        </p:txBody>
      </p:sp>
    </p:spTree>
    <p:extLst>
      <p:ext uri="{BB962C8B-B14F-4D97-AF65-F5344CB8AC3E}">
        <p14:creationId xmlns:p14="http://schemas.microsoft.com/office/powerpoint/2010/main" val="79775893"/>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0A136629-B802-4428-88EC-07D4EAC38A0E}" type="datetimeFigureOut">
              <a:rPr lang="en-US"/>
              <a:pPr>
                <a:defRPr/>
              </a:pPr>
              <a:t>12/24/2020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AF4631F6-3C98-4013-9D8F-54DB7B6D77A0}" type="slidenum">
              <a:rPr lang="en-US"/>
              <a:pPr>
                <a:defRPr/>
              </a:pPr>
              <a:t>‹#›</a:t>
            </a:fld>
            <a:endParaRPr lang="en-US"/>
          </a:p>
        </p:txBody>
      </p:sp>
    </p:spTree>
    <p:extLst>
      <p:ext uri="{BB962C8B-B14F-4D97-AF65-F5344CB8AC3E}">
        <p14:creationId xmlns:p14="http://schemas.microsoft.com/office/powerpoint/2010/main" val="315611869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3FA61085-8176-4DCC-9683-E1ADC9EE16BA}" type="datetimeFigureOut">
              <a:rPr lang="en-US"/>
              <a:pPr>
                <a:defRPr/>
              </a:pPr>
              <a:t>12/24/2020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799B8B6-6F7E-4D76-BF4B-393DCAD11524}" type="slidenum">
              <a:rPr lang="en-US"/>
              <a:pPr>
                <a:defRPr/>
              </a:pPr>
              <a:t>‹#›</a:t>
            </a:fld>
            <a:endParaRPr lang="en-US"/>
          </a:p>
        </p:txBody>
      </p:sp>
    </p:spTree>
    <p:extLst>
      <p:ext uri="{BB962C8B-B14F-4D97-AF65-F5344CB8AC3E}">
        <p14:creationId xmlns:p14="http://schemas.microsoft.com/office/powerpoint/2010/main" val="1654679191"/>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7B5EC64C-7BFC-4884-AB3F-F2B996B81E45}" type="datetimeFigureOut">
              <a:rPr lang="en-US"/>
              <a:pPr>
                <a:defRPr/>
              </a:pPr>
              <a:t>12/24/2020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4D3DA3D-9D1D-4265-B211-A49D502B47A5}" type="slidenum">
              <a:rPr lang="en-US"/>
              <a:pPr>
                <a:defRPr/>
              </a:pPr>
              <a:t>‹#›</a:t>
            </a:fld>
            <a:endParaRPr lang="en-US"/>
          </a:p>
        </p:txBody>
      </p:sp>
    </p:spTree>
    <p:extLst>
      <p:ext uri="{BB962C8B-B14F-4D97-AF65-F5344CB8AC3E}">
        <p14:creationId xmlns:p14="http://schemas.microsoft.com/office/powerpoint/2010/main" val="171245598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Vertical Title and Text">
    <p:spTree>
      <p:nvGrpSpPr>
        <p:cNvPr id="1" name=""/>
        <p:cNvGrpSpPr/>
        <p:nvPr/>
      </p:nvGrpSpPr>
      <p:grpSpPr>
        <a:xfrm>
          <a:off x="0" y="0"/>
          <a:ext cx="0" cy="0"/>
          <a:chOff x="0" y="0"/>
          <a:chExt cx="0" cy="0"/>
        </a:xfrm>
      </p:grpSpPr>
    </p:spTree>
    <p:extLst>
      <p:ext uri="{BB962C8B-B14F-4D97-AF65-F5344CB8AC3E}">
        <p14:creationId xmlns:p14="http://schemas.microsoft.com/office/powerpoint/2010/main" val="2233040102"/>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FE20095D-D9E2-4F58-ACA4-E648CC3B7CB8}" type="datetimeFigureOut">
              <a:rPr lang="en-US"/>
              <a:pPr>
                <a:defRPr/>
              </a:pPr>
              <a:t>12/24/2020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354C8B9-31C4-4B25-BC03-F1772B181C51}" type="slidenum">
              <a:rPr lang="en-US"/>
              <a:pPr>
                <a:defRPr/>
              </a:pPr>
              <a:t>‹#›</a:t>
            </a:fld>
            <a:endParaRPr lang="en-US"/>
          </a:p>
        </p:txBody>
      </p:sp>
    </p:spTree>
    <p:extLst>
      <p:ext uri="{BB962C8B-B14F-4D97-AF65-F5344CB8AC3E}">
        <p14:creationId xmlns:p14="http://schemas.microsoft.com/office/powerpoint/2010/main" val="4151909740"/>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EC3F231A-D580-4AB8-92B9-ED3B2C8F17ED}" type="datetimeFigureOut">
              <a:rPr lang="en-US"/>
              <a:pPr>
                <a:defRPr/>
              </a:pPr>
              <a:t>12/24/2020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ED327C7-B134-4DD9-B46C-36B9DDBA4404}" type="slidenum">
              <a:rPr lang="en-US"/>
              <a:pPr>
                <a:defRPr/>
              </a:pPr>
              <a:t>‹#›</a:t>
            </a:fld>
            <a:endParaRPr lang="en-US"/>
          </a:p>
        </p:txBody>
      </p:sp>
    </p:spTree>
    <p:extLst>
      <p:ext uri="{BB962C8B-B14F-4D97-AF65-F5344CB8AC3E}">
        <p14:creationId xmlns:p14="http://schemas.microsoft.com/office/powerpoint/2010/main" val="1581130922"/>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DB1ABB9E-0A48-4A39-B9B9-9B3382E4E7F4}" type="datetimeFigureOut">
              <a:rPr lang="en-US"/>
              <a:pPr>
                <a:defRPr/>
              </a:pPr>
              <a:t>12/24/2020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05192E5-AFE0-4EBE-94E4-A2F218A5517D}" type="slidenum">
              <a:rPr lang="en-US"/>
              <a:pPr>
                <a:defRPr/>
              </a:pPr>
              <a:t>‹#›</a:t>
            </a:fld>
            <a:endParaRPr lang="en-US"/>
          </a:p>
        </p:txBody>
      </p:sp>
    </p:spTree>
    <p:extLst>
      <p:ext uri="{BB962C8B-B14F-4D97-AF65-F5344CB8AC3E}">
        <p14:creationId xmlns:p14="http://schemas.microsoft.com/office/powerpoint/2010/main" val="3337700956"/>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7AA0A315-6DA0-4442-AA50-1B4B5C775630}" type="datetimeFigureOut">
              <a:rPr lang="en-US"/>
              <a:pPr>
                <a:defRPr/>
              </a:pPr>
              <a:t>12/24/2020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AD33478A-5F42-4FE7-B292-0947BD0F5660}" type="slidenum">
              <a:rPr lang="en-US"/>
              <a:pPr>
                <a:defRPr/>
              </a:pPr>
              <a:t>‹#›</a:t>
            </a:fld>
            <a:endParaRPr lang="en-US"/>
          </a:p>
        </p:txBody>
      </p:sp>
    </p:spTree>
    <p:extLst>
      <p:ext uri="{BB962C8B-B14F-4D97-AF65-F5344CB8AC3E}">
        <p14:creationId xmlns:p14="http://schemas.microsoft.com/office/powerpoint/2010/main" val="3816643595"/>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83C30232-EEE0-4686-B87B-E10383673274}" type="datetimeFigureOut">
              <a:rPr lang="en-US"/>
              <a:pPr>
                <a:defRPr/>
              </a:pPr>
              <a:t>12/24/2020</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B14024EE-7D69-4107-A9E5-33F2CCE07070}" type="slidenum">
              <a:rPr lang="en-US"/>
              <a:pPr>
                <a:defRPr/>
              </a:pPr>
              <a:t>‹#›</a:t>
            </a:fld>
            <a:endParaRPr lang="en-US"/>
          </a:p>
        </p:txBody>
      </p:sp>
    </p:spTree>
    <p:extLst>
      <p:ext uri="{BB962C8B-B14F-4D97-AF65-F5344CB8AC3E}">
        <p14:creationId xmlns:p14="http://schemas.microsoft.com/office/powerpoint/2010/main" val="103540079"/>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6423960C-79AD-4EE7-AF0E-05E8AFFAB466}" type="datetimeFigureOut">
              <a:rPr lang="en-US"/>
              <a:pPr>
                <a:defRPr/>
              </a:pPr>
              <a:t>12/24/2020</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B7CF1650-9AB0-4BBC-9385-46D5ECCF0BAA}" type="slidenum">
              <a:rPr lang="en-US"/>
              <a:pPr>
                <a:defRPr/>
              </a:pPr>
              <a:t>‹#›</a:t>
            </a:fld>
            <a:endParaRPr lang="en-US"/>
          </a:p>
        </p:txBody>
      </p:sp>
    </p:spTree>
    <p:extLst>
      <p:ext uri="{BB962C8B-B14F-4D97-AF65-F5344CB8AC3E}">
        <p14:creationId xmlns:p14="http://schemas.microsoft.com/office/powerpoint/2010/main" val="14972068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a:xfrm>
            <a:off x="457200" y="6356350"/>
            <a:ext cx="2133600" cy="365125"/>
          </a:xfrm>
          <a:prstGeom prst="rect">
            <a:avLst/>
          </a:prstGeom>
        </p:spPr>
        <p:txBody>
          <a:bodyPr/>
          <a:lstStyle>
            <a:lvl1pPr eaLnBrk="1" hangingPunct="1">
              <a:defRPr>
                <a:latin typeface="Arial" charset="0"/>
              </a:defRPr>
            </a:lvl1pPr>
          </a:lstStyle>
          <a:p>
            <a:pPr>
              <a:defRPr/>
            </a:pPr>
            <a:fld id="{E7DE2861-55CC-40A2-BF43-CA52895A3F37}" type="datetimeFigureOut">
              <a:rPr lang="en-US"/>
              <a:pPr>
                <a:defRPr/>
              </a:pPr>
              <a:t>12/24/2020</a:t>
            </a:fld>
            <a:endParaRPr lang="en-US"/>
          </a:p>
        </p:txBody>
      </p:sp>
      <p:sp>
        <p:nvSpPr>
          <p:cNvPr id="6" name="Footer Placeholder 4"/>
          <p:cNvSpPr>
            <a:spLocks noGrp="1"/>
          </p:cNvSpPr>
          <p:nvPr>
            <p:ph type="ftr" sz="quarter" idx="11"/>
          </p:nvPr>
        </p:nvSpPr>
        <p:spPr>
          <a:xfrm>
            <a:off x="3124200" y="6356350"/>
            <a:ext cx="2895600" cy="365125"/>
          </a:xfrm>
          <a:prstGeom prst="rect">
            <a:avLst/>
          </a:prstGeom>
        </p:spPr>
        <p:txBody>
          <a:bodyPr/>
          <a:lstStyle>
            <a:lvl1pPr eaLnBrk="1" hangingPunct="1">
              <a:defRPr>
                <a:latin typeface="Arial" charset="0"/>
              </a:defRPr>
            </a:lvl1pPr>
          </a:lstStyle>
          <a:p>
            <a:pPr>
              <a:defRPr/>
            </a:pPr>
            <a:endParaRPr lang="en-US"/>
          </a:p>
        </p:txBody>
      </p:sp>
      <p:sp>
        <p:nvSpPr>
          <p:cNvPr id="7" name="Slide Number Placeholder 5"/>
          <p:cNvSpPr>
            <a:spLocks noGrp="1"/>
          </p:cNvSpPr>
          <p:nvPr>
            <p:ph type="sldNum" sz="quarter" idx="12"/>
          </p:nvPr>
        </p:nvSpPr>
        <p:spPr>
          <a:xfrm>
            <a:off x="6553200" y="6356350"/>
            <a:ext cx="2133600" cy="365125"/>
          </a:xfrm>
          <a:prstGeom prst="rect">
            <a:avLst/>
          </a:prstGeom>
        </p:spPr>
        <p:txBody>
          <a:bodyPr/>
          <a:lstStyle>
            <a:lvl1pPr eaLnBrk="1" hangingPunct="1">
              <a:defRPr>
                <a:latin typeface="Arial" charset="0"/>
              </a:defRPr>
            </a:lvl1pPr>
          </a:lstStyle>
          <a:p>
            <a:pPr>
              <a:defRPr/>
            </a:pPr>
            <a:fld id="{3F48886E-47DA-4B86-8026-39F16707C546}" type="slidenum">
              <a:rPr lang="en-US"/>
              <a:pPr>
                <a:defRPr/>
              </a:pPr>
              <a:t>‹#›</a:t>
            </a:fld>
            <a:endParaRPr lang="en-US"/>
          </a:p>
        </p:txBody>
      </p:sp>
    </p:spTree>
    <p:extLst>
      <p:ext uri="{BB962C8B-B14F-4D97-AF65-F5344CB8AC3E}">
        <p14:creationId xmlns:p14="http://schemas.microsoft.com/office/powerpoint/2010/main" val="881295697"/>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57633004-2F0E-4750-B5D5-0F3C0D84AAE9}" type="datetimeFigureOut">
              <a:rPr lang="en-US"/>
              <a:pPr>
                <a:defRPr/>
              </a:pPr>
              <a:t>12/24/2020</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F169522E-C9BB-4E73-AFD1-3239EE607E6D}" type="slidenum">
              <a:rPr lang="en-US"/>
              <a:pPr>
                <a:defRPr/>
              </a:pPr>
              <a:t>‹#›</a:t>
            </a:fld>
            <a:endParaRPr lang="en-US"/>
          </a:p>
        </p:txBody>
      </p:sp>
    </p:spTree>
    <p:extLst>
      <p:ext uri="{BB962C8B-B14F-4D97-AF65-F5344CB8AC3E}">
        <p14:creationId xmlns:p14="http://schemas.microsoft.com/office/powerpoint/2010/main" val="3058574764"/>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99C416A7-99A7-46BB-B075-51C9814D6D72}" type="datetimeFigureOut">
              <a:rPr lang="en-US"/>
              <a:pPr>
                <a:defRPr/>
              </a:pPr>
              <a:t>12/24/2020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802F39C5-68BF-4940-BAE0-B5B6190B2105}" type="slidenum">
              <a:rPr lang="en-US"/>
              <a:pPr>
                <a:defRPr/>
              </a:pPr>
              <a:t>‹#›</a:t>
            </a:fld>
            <a:endParaRPr lang="en-US"/>
          </a:p>
        </p:txBody>
      </p:sp>
    </p:spTree>
    <p:extLst>
      <p:ext uri="{BB962C8B-B14F-4D97-AF65-F5344CB8AC3E}">
        <p14:creationId xmlns:p14="http://schemas.microsoft.com/office/powerpoint/2010/main" val="1761221922"/>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8DD047BD-1787-46BB-B96F-D0441A58232C}" type="datetimeFigureOut">
              <a:rPr lang="en-US"/>
              <a:pPr>
                <a:defRPr/>
              </a:pPr>
              <a:t>12/24/2020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830DBD23-7254-4785-AACF-09AE300BCA88}" type="slidenum">
              <a:rPr lang="en-US"/>
              <a:pPr>
                <a:defRPr/>
              </a:pPr>
              <a:t>‹#›</a:t>
            </a:fld>
            <a:endParaRPr lang="en-US"/>
          </a:p>
        </p:txBody>
      </p:sp>
    </p:spTree>
    <p:extLst>
      <p:ext uri="{BB962C8B-B14F-4D97-AF65-F5344CB8AC3E}">
        <p14:creationId xmlns:p14="http://schemas.microsoft.com/office/powerpoint/2010/main" val="3722131223"/>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B7D8A2FF-93CC-4424-A041-ADA03771F1F6}" type="datetimeFigureOut">
              <a:rPr lang="en-US"/>
              <a:pPr>
                <a:defRPr/>
              </a:pPr>
              <a:t>12/24/2020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150BF44-2512-4843-8A77-1B42C1DCA77A}" type="slidenum">
              <a:rPr lang="en-US"/>
              <a:pPr>
                <a:defRPr/>
              </a:pPr>
              <a:t>‹#›</a:t>
            </a:fld>
            <a:endParaRPr lang="en-US"/>
          </a:p>
        </p:txBody>
      </p:sp>
    </p:spTree>
    <p:extLst>
      <p:ext uri="{BB962C8B-B14F-4D97-AF65-F5344CB8AC3E}">
        <p14:creationId xmlns:p14="http://schemas.microsoft.com/office/powerpoint/2010/main" val="1126577431"/>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DA949429-4DDD-472D-83A9-7164D4BD97FC}" type="datetimeFigureOut">
              <a:rPr lang="en-US"/>
              <a:pPr>
                <a:defRPr/>
              </a:pPr>
              <a:t>12/24/2020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67CADDE-560F-499C-91BF-C47535684B3B}" type="slidenum">
              <a:rPr lang="en-US"/>
              <a:pPr>
                <a:defRPr/>
              </a:pPr>
              <a:t>‹#›</a:t>
            </a:fld>
            <a:endParaRPr lang="en-US"/>
          </a:p>
        </p:txBody>
      </p:sp>
    </p:spTree>
    <p:extLst>
      <p:ext uri="{BB962C8B-B14F-4D97-AF65-F5344CB8AC3E}">
        <p14:creationId xmlns:p14="http://schemas.microsoft.com/office/powerpoint/2010/main" val="6119986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a:xfrm>
            <a:off x="457200" y="6356350"/>
            <a:ext cx="2133600" cy="365125"/>
          </a:xfrm>
          <a:prstGeom prst="rect">
            <a:avLst/>
          </a:prstGeom>
        </p:spPr>
        <p:txBody>
          <a:bodyPr/>
          <a:lstStyle>
            <a:lvl1pPr eaLnBrk="1" hangingPunct="1">
              <a:defRPr>
                <a:latin typeface="Arial" charset="0"/>
              </a:defRPr>
            </a:lvl1pPr>
          </a:lstStyle>
          <a:p>
            <a:pPr>
              <a:defRPr/>
            </a:pPr>
            <a:fld id="{4B258B43-C00B-4627-BF89-FA7CB236B2CA}" type="datetimeFigureOut">
              <a:rPr lang="en-US"/>
              <a:pPr>
                <a:defRPr/>
              </a:pPr>
              <a:t>12/24/2020</a:t>
            </a:fld>
            <a:endParaRPr lang="en-US"/>
          </a:p>
        </p:txBody>
      </p:sp>
      <p:sp>
        <p:nvSpPr>
          <p:cNvPr id="8" name="Footer Placeholder 4"/>
          <p:cNvSpPr>
            <a:spLocks noGrp="1"/>
          </p:cNvSpPr>
          <p:nvPr>
            <p:ph type="ftr" sz="quarter" idx="11"/>
          </p:nvPr>
        </p:nvSpPr>
        <p:spPr>
          <a:xfrm>
            <a:off x="3124200" y="6356350"/>
            <a:ext cx="2895600" cy="365125"/>
          </a:xfrm>
          <a:prstGeom prst="rect">
            <a:avLst/>
          </a:prstGeom>
        </p:spPr>
        <p:txBody>
          <a:bodyPr/>
          <a:lstStyle>
            <a:lvl1pPr eaLnBrk="1" hangingPunct="1">
              <a:defRPr>
                <a:latin typeface="Arial" charset="0"/>
              </a:defRPr>
            </a:lvl1pPr>
          </a:lstStyle>
          <a:p>
            <a:pPr>
              <a:defRPr/>
            </a:pPr>
            <a:endParaRPr lang="en-US"/>
          </a:p>
        </p:txBody>
      </p:sp>
      <p:sp>
        <p:nvSpPr>
          <p:cNvPr id="9" name="Slide Number Placeholder 5"/>
          <p:cNvSpPr>
            <a:spLocks noGrp="1"/>
          </p:cNvSpPr>
          <p:nvPr>
            <p:ph type="sldNum" sz="quarter" idx="12"/>
          </p:nvPr>
        </p:nvSpPr>
        <p:spPr>
          <a:xfrm>
            <a:off x="6553200" y="6356350"/>
            <a:ext cx="2133600" cy="365125"/>
          </a:xfrm>
          <a:prstGeom prst="rect">
            <a:avLst/>
          </a:prstGeom>
        </p:spPr>
        <p:txBody>
          <a:bodyPr/>
          <a:lstStyle>
            <a:lvl1pPr eaLnBrk="1" hangingPunct="1">
              <a:defRPr>
                <a:latin typeface="Arial" charset="0"/>
              </a:defRPr>
            </a:lvl1pPr>
          </a:lstStyle>
          <a:p>
            <a:pPr>
              <a:defRPr/>
            </a:pPr>
            <a:fld id="{D994E8DD-9829-4F70-A45F-4616B2CBEEE7}" type="slidenum">
              <a:rPr lang="en-US"/>
              <a:pPr>
                <a:defRPr/>
              </a:pPr>
              <a:t>‹#›</a:t>
            </a:fld>
            <a:endParaRPr lang="en-US"/>
          </a:p>
        </p:txBody>
      </p:sp>
    </p:spTree>
    <p:extLst>
      <p:ext uri="{BB962C8B-B14F-4D97-AF65-F5344CB8AC3E}">
        <p14:creationId xmlns:p14="http://schemas.microsoft.com/office/powerpoint/2010/main" val="35283291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Date Placeholder 3"/>
          <p:cNvSpPr>
            <a:spLocks noGrp="1"/>
          </p:cNvSpPr>
          <p:nvPr>
            <p:ph type="dt" sz="half" idx="10"/>
          </p:nvPr>
        </p:nvSpPr>
        <p:spPr>
          <a:xfrm>
            <a:off x="457200" y="6356350"/>
            <a:ext cx="2133600" cy="365125"/>
          </a:xfrm>
          <a:prstGeom prst="rect">
            <a:avLst/>
          </a:prstGeom>
        </p:spPr>
        <p:txBody>
          <a:bodyPr/>
          <a:lstStyle>
            <a:lvl1pPr eaLnBrk="1" hangingPunct="1">
              <a:defRPr>
                <a:latin typeface="Arial" charset="0"/>
              </a:defRPr>
            </a:lvl1pPr>
          </a:lstStyle>
          <a:p>
            <a:pPr>
              <a:defRPr/>
            </a:pPr>
            <a:fld id="{E385D1BD-4163-406F-AF6E-CA2F8C5EC84B}" type="datetimeFigureOut">
              <a:rPr lang="en-US"/>
              <a:pPr>
                <a:defRPr/>
              </a:pPr>
              <a:t>12/24/2020</a:t>
            </a:fld>
            <a:endParaRPr lang="en-US"/>
          </a:p>
        </p:txBody>
      </p:sp>
      <p:sp>
        <p:nvSpPr>
          <p:cNvPr id="4" name="Footer Placeholder 4"/>
          <p:cNvSpPr>
            <a:spLocks noGrp="1"/>
          </p:cNvSpPr>
          <p:nvPr>
            <p:ph type="ftr" sz="quarter" idx="11"/>
          </p:nvPr>
        </p:nvSpPr>
        <p:spPr>
          <a:xfrm>
            <a:off x="3124200" y="6356350"/>
            <a:ext cx="2895600" cy="365125"/>
          </a:xfrm>
          <a:prstGeom prst="rect">
            <a:avLst/>
          </a:prstGeom>
        </p:spPr>
        <p:txBody>
          <a:bodyPr/>
          <a:lstStyle>
            <a:lvl1pPr eaLnBrk="1" hangingPunct="1">
              <a:defRPr>
                <a:latin typeface="Arial" charset="0"/>
              </a:defRPr>
            </a:lvl1pPr>
          </a:lstStyle>
          <a:p>
            <a:pPr>
              <a:defRPr/>
            </a:pPr>
            <a:endParaRPr lang="en-US"/>
          </a:p>
        </p:txBody>
      </p:sp>
      <p:sp>
        <p:nvSpPr>
          <p:cNvPr id="5" name="Slide Number Placeholder 5"/>
          <p:cNvSpPr>
            <a:spLocks noGrp="1"/>
          </p:cNvSpPr>
          <p:nvPr>
            <p:ph type="sldNum" sz="quarter" idx="12"/>
          </p:nvPr>
        </p:nvSpPr>
        <p:spPr>
          <a:xfrm>
            <a:off x="6553200" y="6356350"/>
            <a:ext cx="2133600" cy="365125"/>
          </a:xfrm>
          <a:prstGeom prst="rect">
            <a:avLst/>
          </a:prstGeom>
        </p:spPr>
        <p:txBody>
          <a:bodyPr/>
          <a:lstStyle>
            <a:lvl1pPr eaLnBrk="1" hangingPunct="1">
              <a:defRPr>
                <a:latin typeface="Arial" charset="0"/>
              </a:defRPr>
            </a:lvl1pPr>
          </a:lstStyle>
          <a:p>
            <a:pPr>
              <a:defRPr/>
            </a:pPr>
            <a:fld id="{53273289-7382-4E0A-9B0D-E5CD3C4DF7AF}" type="slidenum">
              <a:rPr lang="en-US"/>
              <a:pPr>
                <a:defRPr/>
              </a:pPr>
              <a:t>‹#›</a:t>
            </a:fld>
            <a:endParaRPr lang="en-US"/>
          </a:p>
        </p:txBody>
      </p:sp>
    </p:spTree>
    <p:extLst>
      <p:ext uri="{BB962C8B-B14F-4D97-AF65-F5344CB8AC3E}">
        <p14:creationId xmlns:p14="http://schemas.microsoft.com/office/powerpoint/2010/main" val="15041554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a:xfrm>
            <a:off x="457200" y="6356350"/>
            <a:ext cx="2133600" cy="365125"/>
          </a:xfrm>
          <a:prstGeom prst="rect">
            <a:avLst/>
          </a:prstGeom>
        </p:spPr>
        <p:txBody>
          <a:bodyPr/>
          <a:lstStyle>
            <a:lvl1pPr eaLnBrk="1" hangingPunct="1">
              <a:defRPr>
                <a:latin typeface="Arial" charset="0"/>
              </a:defRPr>
            </a:lvl1pPr>
          </a:lstStyle>
          <a:p>
            <a:pPr>
              <a:defRPr/>
            </a:pPr>
            <a:fld id="{81EAEDED-9EFE-4612-8E20-18BFCA9CB80A}" type="datetimeFigureOut">
              <a:rPr lang="en-US"/>
              <a:pPr>
                <a:defRPr/>
              </a:pPr>
              <a:t>12/24/2020</a:t>
            </a:fld>
            <a:endParaRPr lang="en-US"/>
          </a:p>
        </p:txBody>
      </p:sp>
      <p:sp>
        <p:nvSpPr>
          <p:cNvPr id="3" name="Footer Placeholder 4"/>
          <p:cNvSpPr>
            <a:spLocks noGrp="1"/>
          </p:cNvSpPr>
          <p:nvPr>
            <p:ph type="ftr" sz="quarter" idx="11"/>
          </p:nvPr>
        </p:nvSpPr>
        <p:spPr>
          <a:xfrm>
            <a:off x="3124200" y="6356350"/>
            <a:ext cx="2895600" cy="365125"/>
          </a:xfrm>
          <a:prstGeom prst="rect">
            <a:avLst/>
          </a:prstGeom>
        </p:spPr>
        <p:txBody>
          <a:bodyPr/>
          <a:lstStyle>
            <a:lvl1pPr eaLnBrk="1" hangingPunct="1">
              <a:defRPr>
                <a:latin typeface="Arial" charset="0"/>
              </a:defRPr>
            </a:lvl1pPr>
          </a:lstStyle>
          <a:p>
            <a:pPr>
              <a:defRPr/>
            </a:pPr>
            <a:endParaRPr lang="en-US"/>
          </a:p>
        </p:txBody>
      </p:sp>
      <p:sp>
        <p:nvSpPr>
          <p:cNvPr id="4" name="Slide Number Placeholder 5"/>
          <p:cNvSpPr>
            <a:spLocks noGrp="1"/>
          </p:cNvSpPr>
          <p:nvPr>
            <p:ph type="sldNum" sz="quarter" idx="12"/>
          </p:nvPr>
        </p:nvSpPr>
        <p:spPr>
          <a:xfrm>
            <a:off x="6553200" y="6356350"/>
            <a:ext cx="2133600" cy="365125"/>
          </a:xfrm>
          <a:prstGeom prst="rect">
            <a:avLst/>
          </a:prstGeom>
        </p:spPr>
        <p:txBody>
          <a:bodyPr/>
          <a:lstStyle>
            <a:lvl1pPr eaLnBrk="1" hangingPunct="1">
              <a:defRPr>
                <a:latin typeface="Arial" charset="0"/>
              </a:defRPr>
            </a:lvl1pPr>
          </a:lstStyle>
          <a:p>
            <a:pPr>
              <a:defRPr/>
            </a:pPr>
            <a:fld id="{BD48AB54-C048-492B-8554-E329C92EBD25}" type="slidenum">
              <a:rPr lang="en-US"/>
              <a:pPr>
                <a:defRPr/>
              </a:pPr>
              <a:t>‹#›</a:t>
            </a:fld>
            <a:endParaRPr lang="en-US"/>
          </a:p>
        </p:txBody>
      </p:sp>
    </p:spTree>
    <p:extLst>
      <p:ext uri="{BB962C8B-B14F-4D97-AF65-F5344CB8AC3E}">
        <p14:creationId xmlns:p14="http://schemas.microsoft.com/office/powerpoint/2010/main" val="5023931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a:xfrm>
            <a:off x="457200" y="6356350"/>
            <a:ext cx="2133600" cy="365125"/>
          </a:xfrm>
          <a:prstGeom prst="rect">
            <a:avLst/>
          </a:prstGeom>
        </p:spPr>
        <p:txBody>
          <a:bodyPr/>
          <a:lstStyle>
            <a:lvl1pPr eaLnBrk="1" hangingPunct="1">
              <a:defRPr>
                <a:latin typeface="Arial" charset="0"/>
              </a:defRPr>
            </a:lvl1pPr>
          </a:lstStyle>
          <a:p>
            <a:pPr>
              <a:defRPr/>
            </a:pPr>
            <a:fld id="{288D6C50-0420-46CB-A423-BADE458945D6}" type="datetimeFigureOut">
              <a:rPr lang="en-US"/>
              <a:pPr>
                <a:defRPr/>
              </a:pPr>
              <a:t>12/24/2020</a:t>
            </a:fld>
            <a:endParaRPr lang="en-US"/>
          </a:p>
        </p:txBody>
      </p:sp>
      <p:sp>
        <p:nvSpPr>
          <p:cNvPr id="6" name="Footer Placeholder 4"/>
          <p:cNvSpPr>
            <a:spLocks noGrp="1"/>
          </p:cNvSpPr>
          <p:nvPr>
            <p:ph type="ftr" sz="quarter" idx="11"/>
          </p:nvPr>
        </p:nvSpPr>
        <p:spPr>
          <a:xfrm>
            <a:off x="3124200" y="6356350"/>
            <a:ext cx="2895600" cy="365125"/>
          </a:xfrm>
          <a:prstGeom prst="rect">
            <a:avLst/>
          </a:prstGeom>
        </p:spPr>
        <p:txBody>
          <a:bodyPr/>
          <a:lstStyle>
            <a:lvl1pPr eaLnBrk="1" hangingPunct="1">
              <a:defRPr>
                <a:latin typeface="Arial" charset="0"/>
              </a:defRPr>
            </a:lvl1pPr>
          </a:lstStyle>
          <a:p>
            <a:pPr>
              <a:defRPr/>
            </a:pPr>
            <a:endParaRPr lang="en-US"/>
          </a:p>
        </p:txBody>
      </p:sp>
      <p:sp>
        <p:nvSpPr>
          <p:cNvPr id="7" name="Slide Number Placeholder 5"/>
          <p:cNvSpPr>
            <a:spLocks noGrp="1"/>
          </p:cNvSpPr>
          <p:nvPr>
            <p:ph type="sldNum" sz="quarter" idx="12"/>
          </p:nvPr>
        </p:nvSpPr>
        <p:spPr>
          <a:xfrm>
            <a:off x="6553200" y="6356350"/>
            <a:ext cx="2133600" cy="365125"/>
          </a:xfrm>
          <a:prstGeom prst="rect">
            <a:avLst/>
          </a:prstGeom>
        </p:spPr>
        <p:txBody>
          <a:bodyPr/>
          <a:lstStyle>
            <a:lvl1pPr eaLnBrk="1" hangingPunct="1">
              <a:defRPr>
                <a:latin typeface="Arial" charset="0"/>
              </a:defRPr>
            </a:lvl1pPr>
          </a:lstStyle>
          <a:p>
            <a:pPr>
              <a:defRPr/>
            </a:pPr>
            <a:fld id="{01038F65-4BA7-4989-B165-40E3D48DDB08}" type="slidenum">
              <a:rPr lang="en-US"/>
              <a:pPr>
                <a:defRPr/>
              </a:pPr>
              <a:t>‹#›</a:t>
            </a:fld>
            <a:endParaRPr lang="en-US"/>
          </a:p>
        </p:txBody>
      </p:sp>
    </p:spTree>
    <p:extLst>
      <p:ext uri="{BB962C8B-B14F-4D97-AF65-F5344CB8AC3E}">
        <p14:creationId xmlns:p14="http://schemas.microsoft.com/office/powerpoint/2010/main" val="29736758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a:xfrm>
            <a:off x="457200" y="6356350"/>
            <a:ext cx="2133600" cy="365125"/>
          </a:xfrm>
          <a:prstGeom prst="rect">
            <a:avLst/>
          </a:prstGeom>
        </p:spPr>
        <p:txBody>
          <a:bodyPr/>
          <a:lstStyle>
            <a:lvl1pPr eaLnBrk="1" hangingPunct="1">
              <a:defRPr>
                <a:latin typeface="Arial" charset="0"/>
              </a:defRPr>
            </a:lvl1pPr>
          </a:lstStyle>
          <a:p>
            <a:pPr>
              <a:defRPr/>
            </a:pPr>
            <a:fld id="{839401C4-B75D-4011-A4C8-2FBF4E8C39EC}" type="datetimeFigureOut">
              <a:rPr lang="en-US"/>
              <a:pPr>
                <a:defRPr/>
              </a:pPr>
              <a:t>12/24/2020</a:t>
            </a:fld>
            <a:endParaRPr lang="en-US"/>
          </a:p>
        </p:txBody>
      </p:sp>
      <p:sp>
        <p:nvSpPr>
          <p:cNvPr id="6" name="Footer Placeholder 4"/>
          <p:cNvSpPr>
            <a:spLocks noGrp="1"/>
          </p:cNvSpPr>
          <p:nvPr>
            <p:ph type="ftr" sz="quarter" idx="11"/>
          </p:nvPr>
        </p:nvSpPr>
        <p:spPr>
          <a:xfrm>
            <a:off x="3124200" y="6356350"/>
            <a:ext cx="2895600" cy="365125"/>
          </a:xfrm>
          <a:prstGeom prst="rect">
            <a:avLst/>
          </a:prstGeom>
        </p:spPr>
        <p:txBody>
          <a:bodyPr/>
          <a:lstStyle>
            <a:lvl1pPr eaLnBrk="1" hangingPunct="1">
              <a:defRPr>
                <a:latin typeface="Arial" charset="0"/>
              </a:defRPr>
            </a:lvl1pPr>
          </a:lstStyle>
          <a:p>
            <a:pPr>
              <a:defRPr/>
            </a:pPr>
            <a:endParaRPr lang="en-US"/>
          </a:p>
        </p:txBody>
      </p:sp>
      <p:sp>
        <p:nvSpPr>
          <p:cNvPr id="7" name="Slide Number Placeholder 5"/>
          <p:cNvSpPr>
            <a:spLocks noGrp="1"/>
          </p:cNvSpPr>
          <p:nvPr>
            <p:ph type="sldNum" sz="quarter" idx="12"/>
          </p:nvPr>
        </p:nvSpPr>
        <p:spPr>
          <a:xfrm>
            <a:off x="6553200" y="6356350"/>
            <a:ext cx="2133600" cy="365125"/>
          </a:xfrm>
          <a:prstGeom prst="rect">
            <a:avLst/>
          </a:prstGeom>
        </p:spPr>
        <p:txBody>
          <a:bodyPr/>
          <a:lstStyle>
            <a:lvl1pPr eaLnBrk="1" hangingPunct="1">
              <a:defRPr>
                <a:latin typeface="Arial" charset="0"/>
              </a:defRPr>
            </a:lvl1pPr>
          </a:lstStyle>
          <a:p>
            <a:pPr>
              <a:defRPr/>
            </a:pPr>
            <a:fld id="{4E7F5839-6599-4BA0-9DBE-6E394EE23178}" type="slidenum">
              <a:rPr lang="en-US"/>
              <a:pPr>
                <a:defRPr/>
              </a:pPr>
              <a:t>‹#›</a:t>
            </a:fld>
            <a:endParaRPr lang="en-US"/>
          </a:p>
        </p:txBody>
      </p:sp>
    </p:spTree>
    <p:extLst>
      <p:ext uri="{BB962C8B-B14F-4D97-AF65-F5344CB8AC3E}">
        <p14:creationId xmlns:p14="http://schemas.microsoft.com/office/powerpoint/2010/main" val="9695355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852" r:id="rId1"/>
    <p:sldLayoutId id="2147483853" r:id="rId2"/>
    <p:sldLayoutId id="2147483854" r:id="rId3"/>
    <p:sldLayoutId id="2147483855" r:id="rId4"/>
    <p:sldLayoutId id="2147483856" r:id="rId5"/>
    <p:sldLayoutId id="2147483857" r:id="rId6"/>
    <p:sldLayoutId id="2147483858" r:id="rId7"/>
    <p:sldLayoutId id="2147483859" r:id="rId8"/>
    <p:sldLayoutId id="2147483860" r:id="rId9"/>
    <p:sldLayoutId id="2147483861" r:id="rId10"/>
    <p:sldLayoutId id="2147483862" r:id="rId11"/>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28650" y="365125"/>
            <a:ext cx="78867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sr-Latn-RS"/>
              <a:t>Click to edit Master title style</a:t>
            </a:r>
            <a:endParaRPr lang="sr-Latn-RS" altLang="sr-Latn-RS"/>
          </a:p>
        </p:txBody>
      </p:sp>
      <p:sp>
        <p:nvSpPr>
          <p:cNvPr id="1027" name="Text Placeholder 2"/>
          <p:cNvSpPr>
            <a:spLocks noGrp="1"/>
          </p:cNvSpPr>
          <p:nvPr>
            <p:ph type="body" idx="1"/>
          </p:nvPr>
        </p:nvSpPr>
        <p:spPr bwMode="auto">
          <a:xfrm>
            <a:off x="628650" y="1825625"/>
            <a:ext cx="78867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sr-Latn-RS"/>
              <a:t>Click to edit Master text styles</a:t>
            </a:r>
          </a:p>
          <a:p>
            <a:pPr lvl="1"/>
            <a:r>
              <a:rPr lang="en-US" altLang="sr-Latn-RS"/>
              <a:t>Second level</a:t>
            </a:r>
          </a:p>
          <a:p>
            <a:pPr lvl="2"/>
            <a:r>
              <a:rPr lang="en-US" altLang="sr-Latn-RS"/>
              <a:t>Third level</a:t>
            </a:r>
          </a:p>
          <a:p>
            <a:pPr lvl="3"/>
            <a:r>
              <a:rPr lang="en-US" altLang="sr-Latn-RS"/>
              <a:t>Fourth level</a:t>
            </a:r>
          </a:p>
          <a:p>
            <a:pPr lvl="4"/>
            <a:r>
              <a:rPr lang="en-US" altLang="sr-Latn-RS"/>
              <a:t>Fifth level</a:t>
            </a:r>
            <a:endParaRPr lang="sr-Latn-RS" altLang="sr-Latn-RS"/>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eaLnBrk="1" hangingPunct="1">
              <a:defRPr sz="1200">
                <a:solidFill>
                  <a:schemeClr val="tx1">
                    <a:tint val="75000"/>
                  </a:schemeClr>
                </a:solidFill>
                <a:latin typeface="Arial" charset="0"/>
              </a:defRPr>
            </a:lvl1pPr>
          </a:lstStyle>
          <a:p>
            <a:pPr>
              <a:defRPr/>
            </a:pPr>
            <a:fld id="{C5190434-DA73-4D6E-B3CA-504AC9760760}" type="datetimeFigureOut">
              <a:rPr lang="x-none"/>
              <a:pPr>
                <a:defRPr/>
              </a:pPr>
              <a:t>24.12.2020</a:t>
            </a:fld>
            <a:endParaRPr lang="x-none"/>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eaLnBrk="1" hangingPunct="1">
              <a:defRPr sz="1200">
                <a:solidFill>
                  <a:schemeClr val="tx1">
                    <a:tint val="75000"/>
                  </a:schemeClr>
                </a:solidFill>
                <a:latin typeface="Arial" charset="0"/>
              </a:defRPr>
            </a:lvl1pPr>
          </a:lstStyle>
          <a:p>
            <a:pPr>
              <a:defRPr/>
            </a:pPr>
            <a:endParaRPr lang="x-none"/>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eaLnBrk="1" hangingPunct="1">
              <a:defRPr sz="1200">
                <a:solidFill>
                  <a:schemeClr val="tx1">
                    <a:tint val="75000"/>
                  </a:schemeClr>
                </a:solidFill>
                <a:latin typeface="Arial" charset="0"/>
              </a:defRPr>
            </a:lvl1pPr>
          </a:lstStyle>
          <a:p>
            <a:pPr>
              <a:defRPr/>
            </a:pPr>
            <a:fld id="{736EA92C-AFB6-4352-8A57-402AA734D6B0}" type="slidenum">
              <a:rPr lang="x-none"/>
              <a:pPr>
                <a:defRPr/>
              </a:pPr>
              <a:t>‹#›</a:t>
            </a:fld>
            <a:endParaRPr lang="x-none"/>
          </a:p>
        </p:txBody>
      </p:sp>
    </p:spTree>
  </p:cSld>
  <p:clrMap bg1="lt1" tx1="dk1" bg2="lt2" tx2="dk2" accent1="accent1" accent2="accent2" accent3="accent3" accent4="accent4" accent5="accent5" accent6="accent6" hlink="hlink" folHlink="folHlink"/>
  <p:sldLayoutIdLst>
    <p:sldLayoutId id="2147483820" r:id="rId1"/>
    <p:sldLayoutId id="2147483821" r:id="rId2"/>
    <p:sldLayoutId id="2147483822" r:id="rId3"/>
    <p:sldLayoutId id="2147483823" r:id="rId4"/>
    <p:sldLayoutId id="2147483824" r:id="rId5"/>
    <p:sldLayoutId id="2147483825" r:id="rId6"/>
    <p:sldLayoutId id="2147483826" r:id="rId7"/>
    <p:sldLayoutId id="2147483827" r:id="rId8"/>
    <p:sldLayoutId id="2147483828" r:id="rId9"/>
    <p:sldLayoutId id="2147483829" r:id="rId10"/>
    <p:sldLayoutId id="2147483830" r:id="rId11"/>
  </p:sldLayoutIdLst>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x-non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sr-Latn-RS"/>
              <a:t>Click to edit Master title style</a:t>
            </a:r>
          </a:p>
        </p:txBody>
      </p:sp>
      <p:sp>
        <p:nvSpPr>
          <p:cNvPr id="2051"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sr-Latn-RS"/>
              <a:t>Click to edit Master text styles</a:t>
            </a:r>
          </a:p>
          <a:p>
            <a:pPr lvl="1"/>
            <a:r>
              <a:rPr lang="en-US" altLang="sr-Latn-RS"/>
              <a:t>Second level</a:t>
            </a:r>
          </a:p>
          <a:p>
            <a:pPr lvl="2"/>
            <a:r>
              <a:rPr lang="en-US" altLang="sr-Latn-RS"/>
              <a:t>Third level</a:t>
            </a:r>
          </a:p>
          <a:p>
            <a:pPr lvl="3"/>
            <a:r>
              <a:rPr lang="en-US" altLang="sr-Latn-RS"/>
              <a:t>Fourth level</a:t>
            </a:r>
          </a:p>
          <a:p>
            <a:pPr lvl="4"/>
            <a:r>
              <a:rPr lang="en-US" altLang="sr-Latn-R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defRPr>
            </a:lvl1pPr>
          </a:lstStyle>
          <a:p>
            <a:pPr>
              <a:defRPr/>
            </a:pPr>
            <a:fld id="{BF3AB508-F78B-4382-8C90-617FDD9F1B21}" type="datetimeFigureOut">
              <a:rPr lang="en-US"/>
              <a:pPr>
                <a:defRPr/>
              </a:pPr>
              <a:t>12/24/2020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eaLnBrk="1" fontAlgn="auto" hangingPunct="1">
              <a:spcBef>
                <a:spcPts val="0"/>
              </a:spcBef>
              <a:spcAft>
                <a:spcPts val="0"/>
              </a:spcAft>
              <a:defRPr sz="1200">
                <a:solidFill>
                  <a:schemeClr val="tx1">
                    <a:tint val="75000"/>
                  </a:schemeClr>
                </a:solidFill>
                <a:latin typeface="+mn-lt"/>
              </a:defRPr>
            </a:lvl1pPr>
          </a:lstStyle>
          <a:p>
            <a:pPr>
              <a:defRPr/>
            </a:pPr>
            <a:fld id="{A8A2F4AE-BCAE-4BBF-AF63-606F3333F0F1}"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831" r:id="rId1"/>
    <p:sldLayoutId id="2147483832" r:id="rId2"/>
    <p:sldLayoutId id="2147483833" r:id="rId3"/>
    <p:sldLayoutId id="2147483834" r:id="rId4"/>
    <p:sldLayoutId id="2147483835" r:id="rId5"/>
    <p:sldLayoutId id="2147483836" r:id="rId6"/>
    <p:sldLayoutId id="2147483837" r:id="rId7"/>
    <p:sldLayoutId id="2147483838" r:id="rId8"/>
    <p:sldLayoutId id="2147483839" r:id="rId9"/>
    <p:sldLayoutId id="2147483840" r:id="rId10"/>
    <p:sldLayoutId id="2147483863"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074"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sr-Latn-RS"/>
              <a:t>Click to edit Master title style</a:t>
            </a:r>
          </a:p>
        </p:txBody>
      </p:sp>
      <p:sp>
        <p:nvSpPr>
          <p:cNvPr id="3075"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sr-Latn-RS"/>
              <a:t>Click to edit Master text styles</a:t>
            </a:r>
          </a:p>
          <a:p>
            <a:pPr lvl="1"/>
            <a:r>
              <a:rPr lang="en-US" altLang="sr-Latn-RS"/>
              <a:t>Second level</a:t>
            </a:r>
          </a:p>
          <a:p>
            <a:pPr lvl="2"/>
            <a:r>
              <a:rPr lang="en-US" altLang="sr-Latn-RS"/>
              <a:t>Third level</a:t>
            </a:r>
          </a:p>
          <a:p>
            <a:pPr lvl="3"/>
            <a:r>
              <a:rPr lang="en-US" altLang="sr-Latn-RS"/>
              <a:t>Fourth level</a:t>
            </a:r>
          </a:p>
          <a:p>
            <a:pPr lvl="4"/>
            <a:r>
              <a:rPr lang="en-US" altLang="sr-Latn-R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defRPr>
            </a:lvl1pPr>
          </a:lstStyle>
          <a:p>
            <a:pPr>
              <a:defRPr/>
            </a:pPr>
            <a:fld id="{1D28B7CC-0737-4499-8BD5-4CD847526806}" type="datetimeFigureOut">
              <a:rPr lang="en-US"/>
              <a:pPr>
                <a:defRPr/>
              </a:pPr>
              <a:t>12/24/2020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eaLnBrk="1" fontAlgn="auto" hangingPunct="1">
              <a:spcBef>
                <a:spcPts val="0"/>
              </a:spcBef>
              <a:spcAft>
                <a:spcPts val="0"/>
              </a:spcAft>
              <a:defRPr sz="1200">
                <a:solidFill>
                  <a:schemeClr val="tx1">
                    <a:tint val="75000"/>
                  </a:schemeClr>
                </a:solidFill>
                <a:latin typeface="+mn-lt"/>
              </a:defRPr>
            </a:lvl1pPr>
          </a:lstStyle>
          <a:p>
            <a:pPr>
              <a:defRPr/>
            </a:pPr>
            <a:fld id="{7C34524D-47BC-4EA5-AEB1-14C706CE0EBF}"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6.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ubtitle 2"/>
          <p:cNvSpPr txBox="1">
            <a:spLocks/>
          </p:cNvSpPr>
          <p:nvPr/>
        </p:nvSpPr>
        <p:spPr>
          <a:xfrm>
            <a:off x="685800" y="3551117"/>
            <a:ext cx="7772400" cy="918487"/>
          </a:xfrm>
          <a:prstGeom prst="rect">
            <a:avLst/>
          </a:prstGeom>
        </p:spPr>
        <p:txBody>
          <a:bodyPr>
            <a:normAutofit/>
          </a:bodyPr>
          <a:lst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eaLnBrk="1" fontAlgn="auto" hangingPunct="1">
              <a:spcAft>
                <a:spcPts val="0"/>
              </a:spcAft>
              <a:buFont typeface="Arial" panose="020B0604020202020204" pitchFamily="34" charset="0"/>
              <a:buNone/>
              <a:defRPr/>
            </a:pPr>
            <a:endParaRPr lang="x-none" dirty="0"/>
          </a:p>
          <a:p>
            <a:pPr eaLnBrk="1" fontAlgn="auto" hangingPunct="1">
              <a:spcAft>
                <a:spcPts val="0"/>
              </a:spcAft>
              <a:buFont typeface="Arial" panose="020B0604020202020204" pitchFamily="34" charset="0"/>
              <a:buNone/>
              <a:defRPr/>
            </a:pPr>
            <a:endParaRPr lang="en-US" dirty="0"/>
          </a:p>
        </p:txBody>
      </p:sp>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635896" y="5517232"/>
            <a:ext cx="2279758" cy="1107653"/>
          </a:xfrm>
          <a:prstGeom prst="rect">
            <a:avLst/>
          </a:prstGeom>
        </p:spPr>
      </p:pic>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660232" y="5278679"/>
            <a:ext cx="2235454" cy="1190397"/>
          </a:xfrm>
          <a:prstGeom prst="rect">
            <a:avLst/>
          </a:prstGeom>
        </p:spPr>
      </p:pic>
      <p:pic>
        <p:nvPicPr>
          <p:cNvPr id="10" name="Picture 9">
            <a:extLst>
              <a:ext uri="{FF2B5EF4-FFF2-40B4-BE49-F238E27FC236}">
                <a16:creationId xmlns="" xmlns:a16="http://schemas.microsoft.com/office/drawing/2014/main" id="{4AFD2D1C-6F4B-4E21-BA4C-D51D590F6FA9}"/>
              </a:ext>
            </a:extLst>
          </p:cNvPr>
          <p:cNvPicPr>
            <a:picLocks noChangeAspect="1"/>
          </p:cNvPicPr>
          <p:nvPr/>
        </p:nvPicPr>
        <p:blipFill>
          <a:blip r:embed="rId4"/>
          <a:stretch>
            <a:fillRect/>
          </a:stretch>
        </p:blipFill>
        <p:spPr>
          <a:xfrm>
            <a:off x="611560" y="5278679"/>
            <a:ext cx="1875580" cy="1040605"/>
          </a:xfrm>
          <a:prstGeom prst="rect">
            <a:avLst/>
          </a:prstGeom>
        </p:spPr>
      </p:pic>
      <p:sp>
        <p:nvSpPr>
          <p:cNvPr id="4" name="Rectangle 3"/>
          <p:cNvSpPr/>
          <p:nvPr/>
        </p:nvSpPr>
        <p:spPr>
          <a:xfrm>
            <a:off x="1451410" y="2090994"/>
            <a:ext cx="6241179" cy="1600438"/>
          </a:xfrm>
          <a:prstGeom prst="rect">
            <a:avLst/>
          </a:prstGeom>
        </p:spPr>
        <p:txBody>
          <a:bodyPr wrap="square">
            <a:spAutoFit/>
          </a:bodyPr>
          <a:lstStyle/>
          <a:p>
            <a:pPr algn="ctr"/>
            <a:r>
              <a:rPr lang="sr-Latn-RS" sz="2800" dirty="0" err="1"/>
              <a:t>Потраживања</a:t>
            </a:r>
            <a:r>
              <a:rPr lang="sr-Latn-RS" sz="2800" dirty="0"/>
              <a:t> </a:t>
            </a:r>
            <a:r>
              <a:rPr lang="sr-Latn-RS" sz="2800" dirty="0" err="1"/>
              <a:t>стечајног</a:t>
            </a:r>
            <a:r>
              <a:rPr lang="sr-Latn-RS" sz="2800" dirty="0"/>
              <a:t> </a:t>
            </a:r>
            <a:r>
              <a:rPr lang="sr-Latn-RS" sz="2800" dirty="0" err="1"/>
              <a:t>дужника</a:t>
            </a:r>
            <a:r>
              <a:rPr lang="sr-Latn-RS" sz="2800" dirty="0"/>
              <a:t> – </a:t>
            </a:r>
            <a:r>
              <a:rPr lang="sr-Latn-RS" sz="2800" dirty="0" err="1"/>
              <a:t>процена</a:t>
            </a:r>
            <a:r>
              <a:rPr lang="sr-Latn-RS" sz="2800" dirty="0"/>
              <a:t>, </a:t>
            </a:r>
            <a:r>
              <a:rPr lang="sr-Latn-RS" sz="2800" dirty="0" err="1"/>
              <a:t>наплата</a:t>
            </a:r>
            <a:r>
              <a:rPr lang="sr-Latn-RS" sz="2800" dirty="0"/>
              <a:t>, </a:t>
            </a:r>
            <a:r>
              <a:rPr lang="sr-Latn-RS" sz="2800" dirty="0" err="1"/>
              <a:t>продаја</a:t>
            </a:r>
            <a:r>
              <a:rPr lang="sr-Latn-RS" sz="2800" dirty="0"/>
              <a:t> и </a:t>
            </a:r>
            <a:r>
              <a:rPr lang="sr-Latn-RS" sz="2800" dirty="0" err="1"/>
              <a:t>пренос</a:t>
            </a:r>
            <a:endParaRPr lang="sr-Latn-RS" sz="2800" dirty="0"/>
          </a:p>
          <a:p>
            <a:endParaRPr lang="sr-Latn-RS" dirty="0" smtClean="0"/>
          </a:p>
          <a:p>
            <a:pPr algn="ctr"/>
            <a:r>
              <a:rPr lang="sr-Latn-RS" sz="2400" dirty="0" smtClean="0"/>
              <a:t>O</a:t>
            </a:r>
            <a:r>
              <a:rPr lang="sr-Cyrl-RS" sz="2400" dirty="0" err="1" smtClean="0"/>
              <a:t>сврт</a:t>
            </a:r>
            <a:r>
              <a:rPr lang="sr-Cyrl-RS" sz="2400" dirty="0" smtClean="0"/>
              <a:t> на нормативу и судску праксу</a:t>
            </a:r>
            <a:endParaRPr lang="sr-Latn-RS" sz="2400" dirty="0"/>
          </a:p>
        </p:txBody>
      </p:sp>
    </p:spTree>
  </p:cSld>
  <p:clrMapOvr>
    <a:masterClrMapping/>
  </p:clrMapOvr>
  <p:transition spd="med">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lgn="just">
              <a:buNone/>
            </a:pPr>
            <a:endParaRPr lang="sr-Cyrl-RS" dirty="0" smtClean="0"/>
          </a:p>
          <a:p>
            <a:pPr marL="0" indent="0" algn="just">
              <a:buNone/>
            </a:pPr>
            <a:r>
              <a:rPr lang="sr-Cyrl-RS" dirty="0" smtClean="0"/>
              <a:t>Стога, стечајни </a:t>
            </a:r>
            <a:r>
              <a:rPr lang="sr-Cyrl-RS" dirty="0"/>
              <a:t>управник је дужан да током целог поступка стечаја тежи уновчењу/наплати потраживања на начин и по методи </a:t>
            </a:r>
            <a:r>
              <a:rPr lang="sr-Cyrl-RS" dirty="0" smtClean="0"/>
              <a:t>које су најповољније </a:t>
            </a:r>
            <a:r>
              <a:rPr lang="sr-Cyrl-RS" dirty="0"/>
              <a:t>за намирење </a:t>
            </a:r>
            <a:r>
              <a:rPr lang="sr-Cyrl-RS" dirty="0" smtClean="0"/>
              <a:t>поверилаца у поступку, чија потраживања ваља намирити.</a:t>
            </a:r>
            <a:endParaRPr lang="sr-Latn-RS" dirty="0"/>
          </a:p>
          <a:p>
            <a:pPr marL="0" indent="0">
              <a:buNone/>
            </a:pPr>
            <a:endParaRPr lang="sr-Latn-RS" dirty="0"/>
          </a:p>
        </p:txBody>
      </p:sp>
    </p:spTree>
    <p:extLst>
      <p:ext uri="{BB962C8B-B14F-4D97-AF65-F5344CB8AC3E}">
        <p14:creationId xmlns:p14="http://schemas.microsoft.com/office/powerpoint/2010/main" val="362908259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lgn="ctr">
              <a:buNone/>
            </a:pPr>
            <a:r>
              <a:rPr lang="sr-Cyrl-RS" dirty="0" smtClean="0"/>
              <a:t>ПОПИС ПОТРАЖИВАЊА</a:t>
            </a:r>
            <a:endParaRPr lang="sr-Cyrl-RS" dirty="0" smtClean="0"/>
          </a:p>
          <a:p>
            <a:pPr marL="0" indent="0">
              <a:buNone/>
            </a:pPr>
            <a:endParaRPr lang="sr-Cyrl-RS" sz="1000" dirty="0" smtClean="0"/>
          </a:p>
          <a:p>
            <a:pPr marL="0" indent="0">
              <a:buNone/>
            </a:pPr>
            <a:endParaRPr lang="ru-RU" sz="2000" dirty="0" smtClean="0"/>
          </a:p>
          <a:p>
            <a:pPr marL="0" indent="0" algn="ctr">
              <a:buNone/>
            </a:pPr>
            <a:r>
              <a:rPr lang="ru-RU" sz="2800" b="1" dirty="0" smtClean="0"/>
              <a:t>Члан 87 Закон</a:t>
            </a:r>
            <a:r>
              <a:rPr lang="sr-Latn-RS" sz="2800" b="1" dirty="0" smtClean="0"/>
              <a:t>a</a:t>
            </a:r>
            <a:r>
              <a:rPr lang="ru-RU" sz="2800" b="1" dirty="0" smtClean="0"/>
              <a:t> о стечајном поступку</a:t>
            </a:r>
          </a:p>
          <a:p>
            <a:pPr marL="0" indent="0">
              <a:buNone/>
            </a:pPr>
            <a:r>
              <a:rPr lang="ru-RU" sz="2000" dirty="0" smtClean="0"/>
              <a:t>Стечајни </a:t>
            </a:r>
            <a:r>
              <a:rPr lang="ru-RU" sz="2000" dirty="0"/>
              <a:t>управник је дужан да састави листу дужника стечајног дужника, са </a:t>
            </a:r>
            <a:r>
              <a:rPr lang="sr-Cyrl-RS" sz="2000" dirty="0" smtClean="0"/>
              <a:t>следећим подацима:</a:t>
            </a:r>
          </a:p>
          <a:p>
            <a:pPr marL="0" indent="0">
              <a:buNone/>
            </a:pPr>
            <a:endParaRPr lang="sr-Cyrl-RS" sz="2000" dirty="0"/>
          </a:p>
          <a:p>
            <a:pPr marL="0" indent="0">
              <a:buNone/>
            </a:pPr>
            <a:r>
              <a:rPr lang="ru-RU" sz="2000" dirty="0"/>
              <a:t>1) фирми односно имену и седишту односно пребивалишту са контакт адресом;</a:t>
            </a:r>
          </a:p>
          <a:p>
            <a:pPr marL="0" indent="0">
              <a:buNone/>
            </a:pPr>
            <a:r>
              <a:rPr lang="ru-RU" sz="2000" dirty="0"/>
              <a:t>2) износу потраживања, са одређивањем главног дуга и обрачуном камата;</a:t>
            </a:r>
          </a:p>
          <a:p>
            <a:pPr marL="0" indent="0">
              <a:buNone/>
            </a:pPr>
            <a:r>
              <a:rPr lang="ru-RU" sz="2000" dirty="0"/>
              <a:t>3) правном основу потраживања;</a:t>
            </a:r>
          </a:p>
          <a:p>
            <a:pPr marL="0" indent="0">
              <a:buNone/>
            </a:pPr>
            <a:r>
              <a:rPr lang="ru-RU" sz="2000" dirty="0"/>
              <a:t>4) стварима на којима постоји разлучно или излучно потраживање.</a:t>
            </a:r>
          </a:p>
          <a:p>
            <a:pPr marL="0" indent="0">
              <a:buNone/>
            </a:pPr>
            <a:endParaRPr lang="sr-Latn-RS" sz="2000" dirty="0" smtClean="0"/>
          </a:p>
        </p:txBody>
      </p:sp>
    </p:spTree>
    <p:extLst>
      <p:ext uri="{BB962C8B-B14F-4D97-AF65-F5344CB8AC3E}">
        <p14:creationId xmlns:p14="http://schemas.microsoft.com/office/powerpoint/2010/main" val="132125226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lgn="ctr">
              <a:buNone/>
            </a:pPr>
            <a:r>
              <a:rPr lang="sr-Cyrl-RS" sz="2800" b="1" dirty="0"/>
              <a:t>Члан 108 Закона о стечају </a:t>
            </a:r>
          </a:p>
          <a:p>
            <a:pPr marL="0" indent="0">
              <a:buNone/>
            </a:pPr>
            <a:r>
              <a:rPr lang="ru-RU" sz="2000" dirty="0" smtClean="0"/>
              <a:t>Стечајни </a:t>
            </a:r>
            <a:r>
              <a:rPr lang="ru-RU" sz="2000" dirty="0"/>
              <a:t>управник је дужан да састави листу дужника стечајног дужника, са </a:t>
            </a:r>
            <a:r>
              <a:rPr lang="ru-RU" sz="2000" dirty="0" smtClean="0"/>
              <a:t>следећим подацима:</a:t>
            </a:r>
            <a:endParaRPr lang="sr-Latn-RS" sz="2000" dirty="0"/>
          </a:p>
          <a:p>
            <a:pPr marL="0" indent="0">
              <a:buNone/>
            </a:pPr>
            <a:endParaRPr lang="sr-Cyrl-RS" sz="2000" dirty="0" smtClean="0"/>
          </a:p>
          <a:p>
            <a:pPr marL="0" indent="0">
              <a:buNone/>
            </a:pPr>
            <a:r>
              <a:rPr lang="ru-RU" sz="2000" dirty="0"/>
              <a:t>1) пословном имену односно имену и седишту односно пребивалишту са контакт адресом; </a:t>
            </a:r>
          </a:p>
          <a:p>
            <a:pPr marL="0" indent="0" algn="just">
              <a:buNone/>
            </a:pPr>
            <a:r>
              <a:rPr lang="ru-RU" sz="2000" dirty="0"/>
              <a:t>2) износу потраживања, са одређивањем главног дуга и обрачуном камата; </a:t>
            </a:r>
          </a:p>
          <a:p>
            <a:pPr marL="0" indent="0">
              <a:buNone/>
            </a:pPr>
            <a:r>
              <a:rPr lang="ru-RU" sz="2000" dirty="0"/>
              <a:t>3) правном основу потраживања; </a:t>
            </a:r>
          </a:p>
          <a:p>
            <a:pPr marL="0" indent="0">
              <a:buNone/>
            </a:pPr>
            <a:r>
              <a:rPr lang="ru-RU" sz="2000" dirty="0"/>
              <a:t>4) стварима на којима постоји разлучно или излучно потраживање. </a:t>
            </a:r>
          </a:p>
          <a:p>
            <a:pPr marL="0" indent="0">
              <a:buNone/>
            </a:pPr>
            <a:r>
              <a:rPr lang="ru-RU" sz="2000" dirty="0" smtClean="0"/>
              <a:t>За заложне </a:t>
            </a:r>
            <a:r>
              <a:rPr lang="ru-RU" sz="2000" dirty="0"/>
              <a:t>повериоце у листи наводе се подаци из </a:t>
            </a:r>
            <a:r>
              <a:rPr lang="ru-RU" sz="2000" dirty="0" smtClean="0"/>
              <a:t>тач</a:t>
            </a:r>
            <a:r>
              <a:rPr lang="ru-RU" sz="2000" dirty="0"/>
              <a:t>. 1) и 4</a:t>
            </a:r>
            <a:r>
              <a:rPr lang="ru-RU" sz="2000" dirty="0" smtClean="0"/>
              <a:t>).</a:t>
            </a:r>
            <a:endParaRPr lang="ru-RU" sz="2000" dirty="0"/>
          </a:p>
          <a:p>
            <a:pPr marL="0" indent="0">
              <a:buNone/>
            </a:pPr>
            <a:endParaRPr lang="sr-Latn-RS" sz="2000" dirty="0"/>
          </a:p>
        </p:txBody>
      </p:sp>
    </p:spTree>
    <p:extLst>
      <p:ext uri="{BB962C8B-B14F-4D97-AF65-F5344CB8AC3E}">
        <p14:creationId xmlns:p14="http://schemas.microsoft.com/office/powerpoint/2010/main" val="308266913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lgn="ctr">
              <a:buNone/>
            </a:pPr>
            <a:r>
              <a:rPr lang="sr-Cyrl-RS" dirty="0"/>
              <a:t>Правилник о утврђивању националних стандарда за управљање стечајном масом („Сл. гласник РС“, бр. </a:t>
            </a:r>
            <a:r>
              <a:rPr lang="sr-Cyrl-RS" dirty="0" smtClean="0"/>
              <a:t>13/2010)</a:t>
            </a:r>
            <a:endParaRPr lang="sr-Cyrl-RS" dirty="0"/>
          </a:p>
          <a:p>
            <a:pPr marL="0" indent="0" algn="ctr">
              <a:buNone/>
            </a:pPr>
            <a:endParaRPr lang="sr-Cyrl-RS" dirty="0" smtClean="0"/>
          </a:p>
          <a:p>
            <a:pPr marL="0" indent="0" algn="ctr">
              <a:buNone/>
            </a:pPr>
            <a:r>
              <a:rPr lang="sr-Cyrl-RS" dirty="0" smtClean="0"/>
              <a:t>Правилник о утврђивању националних стандарда за управљање стечајном масом („Сл. гласник РС“, бр. 62/2018)</a:t>
            </a:r>
          </a:p>
          <a:p>
            <a:pPr marL="0" indent="0" algn="ctr">
              <a:buNone/>
            </a:pPr>
            <a:endParaRPr lang="sr-Cyrl-RS" dirty="0" smtClean="0"/>
          </a:p>
          <a:p>
            <a:pPr marL="0" indent="0" algn="ctr">
              <a:buNone/>
            </a:pPr>
            <a:endParaRPr lang="sr-Cyrl-RS" dirty="0"/>
          </a:p>
          <a:p>
            <a:pPr marL="0" indent="0" algn="ctr">
              <a:buNone/>
            </a:pPr>
            <a:endParaRPr lang="sr-Latn-RS" dirty="0"/>
          </a:p>
        </p:txBody>
      </p:sp>
    </p:spTree>
    <p:extLst>
      <p:ext uri="{BB962C8B-B14F-4D97-AF65-F5344CB8AC3E}">
        <p14:creationId xmlns:p14="http://schemas.microsoft.com/office/powerpoint/2010/main" val="91647508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lgn="ctr">
              <a:buNone/>
            </a:pPr>
            <a:endParaRPr lang="sr-Cyrl-RS" dirty="0" smtClean="0"/>
          </a:p>
          <a:p>
            <a:pPr marL="0" indent="0" algn="ctr">
              <a:buNone/>
            </a:pPr>
            <a:r>
              <a:rPr lang="sr-Cyrl-RS" dirty="0" smtClean="0"/>
              <a:t>Попис </a:t>
            </a:r>
            <a:r>
              <a:rPr lang="sr-Cyrl-RS" dirty="0"/>
              <a:t>имовине стечајног </a:t>
            </a:r>
            <a:r>
              <a:rPr lang="sr-Cyrl-RS" dirty="0" smtClean="0"/>
              <a:t>дужника обавља се</a:t>
            </a:r>
            <a:endParaRPr lang="sr-Cyrl-RS" dirty="0"/>
          </a:p>
          <a:p>
            <a:pPr marL="0" indent="0" algn="ctr">
              <a:buNone/>
            </a:pPr>
            <a:r>
              <a:rPr lang="sr-Cyrl-RS" dirty="0"/>
              <a:t>Према Националном стандарду број </a:t>
            </a:r>
            <a:r>
              <a:rPr lang="sr-Cyrl-RS" dirty="0" smtClean="0"/>
              <a:t>2</a:t>
            </a:r>
          </a:p>
          <a:p>
            <a:pPr marL="0" indent="0" algn="ctr">
              <a:buNone/>
            </a:pPr>
            <a:endParaRPr lang="sr-Cyrl-RS" dirty="0"/>
          </a:p>
          <a:p>
            <a:pPr marL="0" indent="0">
              <a:buNone/>
            </a:pPr>
            <a:r>
              <a:rPr lang="sr-Cyrl-RS" dirty="0" smtClean="0"/>
              <a:t>Образац 2 – Листа дужника стечајног дужника</a:t>
            </a:r>
            <a:endParaRPr lang="sr-Latn-RS" dirty="0"/>
          </a:p>
        </p:txBody>
      </p:sp>
    </p:spTree>
    <p:extLst>
      <p:ext uri="{BB962C8B-B14F-4D97-AF65-F5344CB8AC3E}">
        <p14:creationId xmlns:p14="http://schemas.microsoft.com/office/powerpoint/2010/main" val="132685864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lgn="ctr">
              <a:buNone/>
            </a:pPr>
            <a:endParaRPr lang="sr-Cyrl-RS" dirty="0" smtClean="0"/>
          </a:p>
          <a:p>
            <a:pPr marL="0" indent="0" algn="ctr">
              <a:buNone/>
            </a:pPr>
            <a:r>
              <a:rPr lang="sr-Cyrl-RS" dirty="0" smtClean="0"/>
              <a:t>Процена вредности потраживања стечајног дужника обавља се према </a:t>
            </a:r>
          </a:p>
          <a:p>
            <a:pPr marL="0" indent="0" algn="ctr">
              <a:buNone/>
            </a:pPr>
            <a:endParaRPr lang="sr-Cyrl-RS" dirty="0"/>
          </a:p>
          <a:p>
            <a:pPr marL="0" indent="0" algn="ctr">
              <a:buNone/>
            </a:pPr>
            <a:r>
              <a:rPr lang="sr-Cyrl-RS" dirty="0" smtClean="0"/>
              <a:t>Националном стандарду 2</a:t>
            </a:r>
            <a:endParaRPr lang="sr-Latn-RS" dirty="0"/>
          </a:p>
        </p:txBody>
      </p:sp>
    </p:spTree>
    <p:extLst>
      <p:ext uri="{BB962C8B-B14F-4D97-AF65-F5344CB8AC3E}">
        <p14:creationId xmlns:p14="http://schemas.microsoft.com/office/powerpoint/2010/main" val="210491181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US" dirty="0" smtClean="0"/>
              <a:t>II </a:t>
            </a:r>
            <a:r>
              <a:rPr lang="sr-Cyrl-RS" dirty="0" smtClean="0"/>
              <a:t>Процена вредности</a:t>
            </a:r>
          </a:p>
          <a:p>
            <a:pPr marL="0" indent="0">
              <a:buNone/>
            </a:pPr>
            <a:endParaRPr lang="sr-Cyrl-RS" dirty="0"/>
          </a:p>
          <a:p>
            <a:r>
              <a:rPr lang="sr-Latn-RS" sz="2000" dirty="0" err="1"/>
              <a:t>Ликвидациона</a:t>
            </a:r>
            <a:r>
              <a:rPr lang="sr-Latn-RS" sz="2000" dirty="0"/>
              <a:t> </a:t>
            </a:r>
            <a:r>
              <a:rPr lang="sr-Latn-RS" sz="2000" dirty="0" err="1"/>
              <a:t>вредност</a:t>
            </a:r>
            <a:r>
              <a:rPr lang="sr-Latn-RS" sz="2000" dirty="0"/>
              <a:t> </a:t>
            </a:r>
            <a:r>
              <a:rPr lang="sr-Latn-RS" sz="2000" dirty="0" err="1"/>
              <a:t>представља</a:t>
            </a:r>
            <a:r>
              <a:rPr lang="sr-Latn-RS" sz="2000" dirty="0"/>
              <a:t> </a:t>
            </a:r>
            <a:r>
              <a:rPr lang="sr-Latn-RS" sz="2000" dirty="0" err="1"/>
              <a:t>новчани</a:t>
            </a:r>
            <a:r>
              <a:rPr lang="sr-Latn-RS" sz="2000" dirty="0"/>
              <a:t> </a:t>
            </a:r>
            <a:r>
              <a:rPr lang="sr-Latn-RS" sz="2000" dirty="0" err="1"/>
              <a:t>износ</a:t>
            </a:r>
            <a:r>
              <a:rPr lang="sr-Latn-RS" sz="2000" dirty="0"/>
              <a:t> </a:t>
            </a:r>
            <a:r>
              <a:rPr lang="sr-Latn-RS" sz="2000" dirty="0" err="1"/>
              <a:t>који</a:t>
            </a:r>
            <a:r>
              <a:rPr lang="sr-Latn-RS" sz="2000" dirty="0"/>
              <a:t> </a:t>
            </a:r>
            <a:r>
              <a:rPr lang="sr-Latn-RS" sz="2000" dirty="0" err="1"/>
              <a:t>би</a:t>
            </a:r>
            <a:r>
              <a:rPr lang="sr-Latn-RS" sz="2000" dirty="0"/>
              <a:t> </a:t>
            </a:r>
            <a:r>
              <a:rPr lang="sr-Latn-RS" sz="2000" dirty="0" err="1"/>
              <a:t>се</a:t>
            </a:r>
            <a:r>
              <a:rPr lang="sr-Latn-RS" sz="2000" dirty="0"/>
              <a:t> </a:t>
            </a:r>
            <a:r>
              <a:rPr lang="sr-Latn-RS" sz="2000" dirty="0" err="1"/>
              <a:t>остварио</a:t>
            </a:r>
            <a:r>
              <a:rPr lang="sr-Latn-RS" sz="2000" dirty="0"/>
              <a:t> </a:t>
            </a:r>
            <a:r>
              <a:rPr lang="sr-Latn-RS" sz="2000" dirty="0" err="1"/>
              <a:t>продајом</a:t>
            </a:r>
            <a:r>
              <a:rPr lang="sr-Latn-RS" sz="2000" dirty="0"/>
              <a:t> </a:t>
            </a:r>
            <a:r>
              <a:rPr lang="sr-Latn-RS" sz="2000" dirty="0" err="1"/>
              <a:t>имовине</a:t>
            </a:r>
            <a:r>
              <a:rPr lang="sr-Latn-RS" sz="2000" dirty="0"/>
              <a:t> </a:t>
            </a:r>
            <a:r>
              <a:rPr lang="sr-Latn-RS" sz="2000" dirty="0" err="1"/>
              <a:t>на</a:t>
            </a:r>
            <a:r>
              <a:rPr lang="sr-Latn-RS" sz="2000" dirty="0"/>
              <a:t> </a:t>
            </a:r>
            <a:r>
              <a:rPr lang="sr-Latn-RS" sz="2000" dirty="0" err="1"/>
              <a:t>датом</a:t>
            </a:r>
            <a:r>
              <a:rPr lang="sr-Latn-RS" sz="2000" dirty="0"/>
              <a:t> </a:t>
            </a:r>
            <a:r>
              <a:rPr lang="sr-Latn-RS" sz="2000" dirty="0" err="1"/>
              <a:t>тржишту</a:t>
            </a:r>
            <a:r>
              <a:rPr lang="sr-Latn-RS" sz="2000" dirty="0"/>
              <a:t> у </a:t>
            </a:r>
            <a:r>
              <a:rPr lang="sr-Latn-RS" sz="2000" dirty="0" err="1"/>
              <a:t>разумном</a:t>
            </a:r>
            <a:r>
              <a:rPr lang="sr-Latn-RS" sz="2000" dirty="0"/>
              <a:t> </a:t>
            </a:r>
            <a:r>
              <a:rPr lang="sr-Latn-RS" sz="2000" dirty="0" err="1"/>
              <a:t>року</a:t>
            </a:r>
            <a:r>
              <a:rPr lang="sr-Latn-RS" sz="2000" dirty="0"/>
              <a:t>. </a:t>
            </a:r>
          </a:p>
          <a:p>
            <a:r>
              <a:rPr lang="sr-Latn-RS" sz="2000" dirty="0" err="1"/>
              <a:t>Књиговодствена</a:t>
            </a:r>
            <a:r>
              <a:rPr lang="sr-Latn-RS" sz="2000" dirty="0"/>
              <a:t> </a:t>
            </a:r>
            <a:r>
              <a:rPr lang="sr-Latn-RS" sz="2000" dirty="0" err="1"/>
              <a:t>вредност</a:t>
            </a:r>
            <a:r>
              <a:rPr lang="sr-Latn-RS" sz="2000" dirty="0"/>
              <a:t> </a:t>
            </a:r>
            <a:r>
              <a:rPr lang="sr-Latn-RS" sz="2000" dirty="0" err="1"/>
              <a:t>имовине</a:t>
            </a:r>
            <a:r>
              <a:rPr lang="sr-Latn-RS" sz="2000" dirty="0"/>
              <a:t> </a:t>
            </a:r>
            <a:r>
              <a:rPr lang="sr-Latn-RS" sz="2000" dirty="0" err="1"/>
              <a:t>стечајног</a:t>
            </a:r>
            <a:r>
              <a:rPr lang="sr-Latn-RS" sz="2000" dirty="0"/>
              <a:t> </a:t>
            </a:r>
            <a:r>
              <a:rPr lang="sr-Latn-RS" sz="2000" dirty="0" err="1"/>
              <a:t>дужника</a:t>
            </a:r>
            <a:r>
              <a:rPr lang="sr-Latn-RS" sz="2000" dirty="0"/>
              <a:t> </a:t>
            </a:r>
            <a:r>
              <a:rPr lang="sr-Latn-RS" sz="2000" dirty="0" err="1"/>
              <a:t>не</a:t>
            </a:r>
            <a:r>
              <a:rPr lang="sr-Latn-RS" sz="2000" dirty="0"/>
              <a:t> </a:t>
            </a:r>
            <a:r>
              <a:rPr lang="sr-Latn-RS" sz="2000" dirty="0" err="1"/>
              <a:t>узима</a:t>
            </a:r>
            <a:r>
              <a:rPr lang="sr-Latn-RS" sz="2000" dirty="0"/>
              <a:t> </a:t>
            </a:r>
            <a:r>
              <a:rPr lang="sr-Latn-RS" sz="2000" dirty="0" err="1"/>
              <a:t>се</a:t>
            </a:r>
            <a:r>
              <a:rPr lang="sr-Latn-RS" sz="2000" dirty="0"/>
              <a:t> у </a:t>
            </a:r>
            <a:r>
              <a:rPr lang="sr-Latn-RS" sz="2000" dirty="0" err="1"/>
              <a:t>обзир</a:t>
            </a:r>
            <a:r>
              <a:rPr lang="sr-Latn-RS" sz="2000" dirty="0"/>
              <a:t>, </a:t>
            </a:r>
            <a:r>
              <a:rPr lang="sr-Latn-RS" sz="2000" dirty="0" err="1"/>
              <a:t>осим</a:t>
            </a:r>
            <a:r>
              <a:rPr lang="sr-Latn-RS" sz="2000" dirty="0"/>
              <a:t> у </a:t>
            </a:r>
            <a:r>
              <a:rPr lang="sr-Latn-RS" sz="2000" dirty="0" err="1"/>
              <a:t>случају</a:t>
            </a:r>
            <a:r>
              <a:rPr lang="sr-Latn-RS" sz="2000" dirty="0"/>
              <a:t> </a:t>
            </a:r>
            <a:r>
              <a:rPr lang="sr-Latn-RS" sz="2000" dirty="0" err="1"/>
              <a:t>када</a:t>
            </a:r>
            <a:r>
              <a:rPr lang="sr-Latn-RS" sz="2000" dirty="0"/>
              <a:t> </a:t>
            </a:r>
            <a:r>
              <a:rPr lang="sr-Latn-RS" sz="2000" dirty="0" err="1"/>
              <a:t>је</a:t>
            </a:r>
            <a:r>
              <a:rPr lang="sr-Latn-RS" sz="2000" dirty="0"/>
              <a:t> </a:t>
            </a:r>
            <a:r>
              <a:rPr lang="sr-Latn-RS" sz="2000" dirty="0" err="1"/>
              <a:t>та</a:t>
            </a:r>
            <a:r>
              <a:rPr lang="sr-Latn-RS" sz="2000" dirty="0"/>
              <a:t> </a:t>
            </a:r>
            <a:r>
              <a:rPr lang="sr-Latn-RS" sz="2000" dirty="0" err="1"/>
              <a:t>вредност</a:t>
            </a:r>
            <a:r>
              <a:rPr lang="sr-Latn-RS" sz="2000" dirty="0"/>
              <a:t> </a:t>
            </a:r>
            <a:r>
              <a:rPr lang="sr-Latn-RS" sz="2000" dirty="0" err="1"/>
              <a:t>од</a:t>
            </a:r>
            <a:r>
              <a:rPr lang="sr-Latn-RS" sz="2000" dirty="0"/>
              <a:t> </a:t>
            </a:r>
            <a:r>
              <a:rPr lang="sr-Latn-RS" sz="2000" dirty="0" err="1"/>
              <a:t>значаја</a:t>
            </a:r>
            <a:r>
              <a:rPr lang="sr-Latn-RS" sz="2000" dirty="0"/>
              <a:t> </a:t>
            </a:r>
            <a:r>
              <a:rPr lang="sr-Latn-RS" sz="2000" dirty="0" err="1"/>
              <a:t>за</a:t>
            </a:r>
            <a:r>
              <a:rPr lang="sr-Latn-RS" sz="2000" dirty="0"/>
              <a:t> </a:t>
            </a:r>
            <a:r>
              <a:rPr lang="sr-Latn-RS" sz="2000" dirty="0" err="1"/>
              <a:t>утврђивање</a:t>
            </a:r>
            <a:r>
              <a:rPr lang="sr-Latn-RS" sz="2000" dirty="0"/>
              <a:t> </a:t>
            </a:r>
            <a:r>
              <a:rPr lang="sr-Latn-RS" sz="2000" dirty="0" err="1"/>
              <a:t>ликвидационе</a:t>
            </a:r>
            <a:r>
              <a:rPr lang="sr-Latn-RS" sz="2000" dirty="0"/>
              <a:t> </a:t>
            </a:r>
            <a:r>
              <a:rPr lang="sr-Latn-RS" sz="2000" dirty="0" err="1"/>
              <a:t>вредности</a:t>
            </a:r>
            <a:r>
              <a:rPr lang="sr-Latn-RS" sz="2000" dirty="0"/>
              <a:t>. </a:t>
            </a:r>
            <a:r>
              <a:rPr lang="sr-Latn-RS" sz="2000" dirty="0" err="1"/>
              <a:t>Процена</a:t>
            </a:r>
            <a:r>
              <a:rPr lang="sr-Latn-RS" sz="2000" dirty="0"/>
              <a:t> </a:t>
            </a:r>
            <a:r>
              <a:rPr lang="sr-Latn-RS" sz="2000" dirty="0" err="1"/>
              <a:t>ликвидационе</a:t>
            </a:r>
            <a:r>
              <a:rPr lang="sr-Latn-RS" sz="2000" dirty="0"/>
              <a:t> </a:t>
            </a:r>
            <a:r>
              <a:rPr lang="sr-Latn-RS" sz="2000" dirty="0" err="1"/>
              <a:t>вредности</a:t>
            </a:r>
            <a:r>
              <a:rPr lang="sr-Latn-RS" sz="2000" dirty="0"/>
              <a:t> </a:t>
            </a:r>
            <a:r>
              <a:rPr lang="sr-Latn-RS" sz="2000" dirty="0" err="1"/>
              <a:t>треба</a:t>
            </a:r>
            <a:r>
              <a:rPr lang="sr-Latn-RS" sz="2000" dirty="0"/>
              <a:t> </a:t>
            </a:r>
            <a:r>
              <a:rPr lang="sr-Latn-RS" sz="2000" dirty="0" err="1"/>
              <a:t>да</a:t>
            </a:r>
            <a:r>
              <a:rPr lang="sr-Latn-RS" sz="2000" dirty="0"/>
              <a:t> </a:t>
            </a:r>
            <a:r>
              <a:rPr lang="sr-Latn-RS" sz="2000" dirty="0" err="1"/>
              <a:t>буде</a:t>
            </a:r>
            <a:r>
              <a:rPr lang="sr-Latn-RS" sz="2000" dirty="0"/>
              <a:t> </a:t>
            </a:r>
            <a:r>
              <a:rPr lang="sr-Latn-RS" sz="2000" dirty="0" err="1"/>
              <a:t>заснована</a:t>
            </a:r>
            <a:r>
              <a:rPr lang="sr-Latn-RS" sz="2000" dirty="0"/>
              <a:t> </a:t>
            </a:r>
            <a:r>
              <a:rPr lang="sr-Latn-RS" sz="2000" dirty="0" err="1"/>
              <a:t>на</a:t>
            </a:r>
            <a:r>
              <a:rPr lang="sr-Latn-RS" sz="2000" dirty="0"/>
              <a:t> </a:t>
            </a:r>
            <a:r>
              <a:rPr lang="sr-Latn-RS" sz="2000" dirty="0" err="1"/>
              <a:t>најпоузданијим</a:t>
            </a:r>
            <a:r>
              <a:rPr lang="sr-Latn-RS" sz="2000" dirty="0"/>
              <a:t> </a:t>
            </a:r>
            <a:r>
              <a:rPr lang="sr-Latn-RS" sz="2000" dirty="0" err="1"/>
              <a:t>расположивим</a:t>
            </a:r>
            <a:r>
              <a:rPr lang="sr-Latn-RS" sz="2000" dirty="0"/>
              <a:t> </a:t>
            </a:r>
            <a:r>
              <a:rPr lang="sr-Latn-RS" sz="2000" dirty="0" err="1"/>
              <a:t>подацима</a:t>
            </a:r>
            <a:r>
              <a:rPr lang="sr-Latn-RS" sz="2000" dirty="0"/>
              <a:t> у </a:t>
            </a:r>
            <a:r>
              <a:rPr lang="sr-Latn-RS" sz="2000" dirty="0" err="1"/>
              <a:t>тренутку</a:t>
            </a:r>
            <a:r>
              <a:rPr lang="sr-Latn-RS" sz="2000" dirty="0"/>
              <a:t> </a:t>
            </a:r>
            <a:r>
              <a:rPr lang="sr-Latn-RS" sz="2000" dirty="0" err="1"/>
              <a:t>процене</a:t>
            </a:r>
            <a:r>
              <a:rPr lang="sr-Latn-RS" sz="2000" dirty="0"/>
              <a:t>. </a:t>
            </a:r>
          </a:p>
          <a:p>
            <a:r>
              <a:rPr lang="sr-Latn-RS" sz="2000" dirty="0" err="1"/>
              <a:t>Имовини</a:t>
            </a:r>
            <a:r>
              <a:rPr lang="sr-Latn-RS" sz="2000" dirty="0"/>
              <a:t> </a:t>
            </a:r>
            <a:r>
              <a:rPr lang="sr-Latn-RS" sz="2000" dirty="0" err="1"/>
              <a:t>којом</a:t>
            </a:r>
            <a:r>
              <a:rPr lang="sr-Latn-RS" sz="2000" dirty="0"/>
              <a:t> </a:t>
            </a:r>
            <a:r>
              <a:rPr lang="sr-Latn-RS" sz="2000" dirty="0" err="1"/>
              <a:t>се</a:t>
            </a:r>
            <a:r>
              <a:rPr lang="sr-Latn-RS" sz="2000" dirty="0"/>
              <a:t> </a:t>
            </a:r>
            <a:r>
              <a:rPr lang="sr-Latn-RS" sz="2000" dirty="0" err="1"/>
              <a:t>не</a:t>
            </a:r>
            <a:r>
              <a:rPr lang="sr-Latn-RS" sz="2000" dirty="0"/>
              <a:t> </a:t>
            </a:r>
            <a:r>
              <a:rPr lang="sr-Latn-RS" sz="2000" dirty="0" err="1"/>
              <a:t>тргује</a:t>
            </a:r>
            <a:r>
              <a:rPr lang="sr-Latn-RS" sz="2000" dirty="0"/>
              <a:t> </a:t>
            </a:r>
            <a:r>
              <a:rPr lang="sr-Latn-RS" sz="2000" dirty="0" err="1"/>
              <a:t>на</a:t>
            </a:r>
            <a:r>
              <a:rPr lang="sr-Latn-RS" sz="2000" dirty="0"/>
              <a:t> </a:t>
            </a:r>
            <a:r>
              <a:rPr lang="sr-Latn-RS" sz="2000" dirty="0" err="1"/>
              <a:t>предметном</a:t>
            </a:r>
            <a:r>
              <a:rPr lang="sr-Latn-RS" sz="2000" dirty="0"/>
              <a:t> </a:t>
            </a:r>
            <a:r>
              <a:rPr lang="sr-Latn-RS" sz="2000" dirty="0" err="1"/>
              <a:t>тржишту</a:t>
            </a:r>
            <a:r>
              <a:rPr lang="sr-Latn-RS" sz="2000" dirty="0"/>
              <a:t> и </a:t>
            </a:r>
            <a:r>
              <a:rPr lang="sr-Latn-RS" sz="2000" dirty="0" err="1"/>
              <a:t>за</a:t>
            </a:r>
            <a:r>
              <a:rPr lang="sr-Latn-RS" sz="2000" dirty="0"/>
              <a:t> </a:t>
            </a:r>
            <a:r>
              <a:rPr lang="sr-Latn-RS" sz="2000" dirty="0" err="1"/>
              <a:t>коју</a:t>
            </a:r>
            <a:r>
              <a:rPr lang="sr-Latn-RS" sz="2000" dirty="0"/>
              <a:t> </a:t>
            </a:r>
            <a:r>
              <a:rPr lang="sr-Latn-RS" sz="2000" dirty="0" err="1"/>
              <a:t>се</a:t>
            </a:r>
            <a:r>
              <a:rPr lang="sr-Latn-RS" sz="2000" dirty="0"/>
              <a:t> </a:t>
            </a:r>
            <a:r>
              <a:rPr lang="sr-Latn-RS" sz="2000" dirty="0" err="1"/>
              <a:t>не</a:t>
            </a:r>
            <a:r>
              <a:rPr lang="sr-Latn-RS" sz="2000" dirty="0"/>
              <a:t> </a:t>
            </a:r>
            <a:r>
              <a:rPr lang="sr-Latn-RS" sz="2000" dirty="0" err="1"/>
              <a:t>очекује</a:t>
            </a:r>
            <a:r>
              <a:rPr lang="sr-Latn-RS" sz="2000" dirty="0"/>
              <a:t> </a:t>
            </a:r>
            <a:r>
              <a:rPr lang="sr-Latn-RS" sz="2000" dirty="0" err="1"/>
              <a:t>да</a:t>
            </a:r>
            <a:r>
              <a:rPr lang="sr-Latn-RS" sz="2000" dirty="0"/>
              <a:t> </a:t>
            </a:r>
            <a:r>
              <a:rPr lang="sr-Latn-RS" sz="2000" dirty="0" err="1"/>
              <a:t>се</a:t>
            </a:r>
            <a:r>
              <a:rPr lang="sr-Latn-RS" sz="2000" dirty="0"/>
              <a:t> </a:t>
            </a:r>
            <a:r>
              <a:rPr lang="sr-Latn-RS" sz="2000" dirty="0" err="1"/>
              <a:t>за</a:t>
            </a:r>
            <a:r>
              <a:rPr lang="sr-Latn-RS" sz="2000" dirty="0"/>
              <a:t> </a:t>
            </a:r>
            <a:r>
              <a:rPr lang="sr-Latn-RS" sz="2000" dirty="0" err="1"/>
              <a:t>њу</a:t>
            </a:r>
            <a:r>
              <a:rPr lang="sr-Latn-RS" sz="2000" dirty="0"/>
              <a:t> </a:t>
            </a:r>
            <a:r>
              <a:rPr lang="sr-Latn-RS" sz="2000" dirty="0" err="1"/>
              <a:t>може</a:t>
            </a:r>
            <a:r>
              <a:rPr lang="sr-Latn-RS" sz="2000" dirty="0"/>
              <a:t> </a:t>
            </a:r>
            <a:r>
              <a:rPr lang="sr-Latn-RS" sz="2000" dirty="0" err="1"/>
              <a:t>наћи</a:t>
            </a:r>
            <a:r>
              <a:rPr lang="sr-Latn-RS" sz="2000" dirty="0"/>
              <a:t> </a:t>
            </a:r>
            <a:r>
              <a:rPr lang="sr-Latn-RS" sz="2000" dirty="0" err="1"/>
              <a:t>заинтересовани</a:t>
            </a:r>
            <a:r>
              <a:rPr lang="sr-Latn-RS" sz="2000" dirty="0"/>
              <a:t> </a:t>
            </a:r>
            <a:r>
              <a:rPr lang="sr-Latn-RS" sz="2000" dirty="0" err="1"/>
              <a:t>купац</a:t>
            </a:r>
            <a:r>
              <a:rPr lang="sr-Latn-RS" sz="2000" dirty="0"/>
              <a:t> </a:t>
            </a:r>
            <a:r>
              <a:rPr lang="sr-Latn-RS" sz="2000" dirty="0" err="1"/>
              <a:t>може</a:t>
            </a:r>
            <a:r>
              <a:rPr lang="sr-Latn-RS" sz="2000" dirty="0"/>
              <a:t> </a:t>
            </a:r>
            <a:r>
              <a:rPr lang="sr-Latn-RS" sz="2000" dirty="0" err="1"/>
              <a:t>се</a:t>
            </a:r>
            <a:r>
              <a:rPr lang="sr-Latn-RS" sz="2000" dirty="0"/>
              <a:t> </a:t>
            </a:r>
            <a:r>
              <a:rPr lang="sr-Latn-RS" sz="2000" dirty="0" err="1"/>
              <a:t>доделити</a:t>
            </a:r>
            <a:r>
              <a:rPr lang="sr-Latn-RS" sz="2000" dirty="0"/>
              <a:t> </a:t>
            </a:r>
            <a:r>
              <a:rPr lang="sr-Latn-RS" sz="2000" dirty="0" err="1"/>
              <a:t>вредност</a:t>
            </a:r>
            <a:r>
              <a:rPr lang="sr-Latn-RS" sz="2000" dirty="0"/>
              <a:t> </a:t>
            </a:r>
            <a:r>
              <a:rPr lang="sr-Latn-RS" sz="2000" dirty="0" err="1"/>
              <a:t>нула</a:t>
            </a:r>
            <a:r>
              <a:rPr lang="sr-Latn-RS" sz="2000" dirty="0"/>
              <a:t>. </a:t>
            </a:r>
          </a:p>
          <a:p>
            <a:pPr marL="0" indent="0">
              <a:buNone/>
            </a:pPr>
            <a:endParaRPr lang="sr-Latn-RS" dirty="0"/>
          </a:p>
        </p:txBody>
      </p:sp>
    </p:spTree>
    <p:extLst>
      <p:ext uri="{BB962C8B-B14F-4D97-AF65-F5344CB8AC3E}">
        <p14:creationId xmlns:p14="http://schemas.microsoft.com/office/powerpoint/2010/main" val="78645503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2132856"/>
            <a:ext cx="8229600" cy="4525963"/>
          </a:xfrm>
        </p:spPr>
        <p:txBody>
          <a:bodyPr/>
          <a:lstStyle/>
          <a:p>
            <a:pPr marL="0" indent="0" algn="just">
              <a:buNone/>
            </a:pPr>
            <a:r>
              <a:rPr lang="sr-Latn-RS" sz="2800" dirty="0"/>
              <a:t>На </a:t>
            </a:r>
            <a:r>
              <a:rPr lang="sr-Latn-RS" sz="2800" dirty="0" err="1"/>
              <a:t>основу</a:t>
            </a:r>
            <a:r>
              <a:rPr lang="sr-Latn-RS" sz="2800" dirty="0"/>
              <a:t> </a:t>
            </a:r>
            <a:r>
              <a:rPr lang="sr-Latn-RS" sz="2800" dirty="0" err="1"/>
              <a:t>процене</a:t>
            </a:r>
            <a:r>
              <a:rPr lang="sr-Latn-RS" sz="2800" dirty="0"/>
              <a:t> </a:t>
            </a:r>
            <a:r>
              <a:rPr lang="sr-Latn-RS" sz="2800" dirty="0" err="1"/>
              <a:t>вредности</a:t>
            </a:r>
            <a:r>
              <a:rPr lang="sr-Latn-RS" sz="2800" dirty="0"/>
              <a:t> </a:t>
            </a:r>
            <a:r>
              <a:rPr lang="sr-Latn-RS" sz="2800" dirty="0" err="1"/>
              <a:t>имовине</a:t>
            </a:r>
            <a:r>
              <a:rPr lang="sr-Latn-RS" sz="2800" dirty="0"/>
              <a:t> </a:t>
            </a:r>
            <a:r>
              <a:rPr lang="sr-Latn-RS" sz="2800" dirty="0" err="1"/>
              <a:t>стечајног</a:t>
            </a:r>
            <a:r>
              <a:rPr lang="sr-Latn-RS" sz="2800" dirty="0"/>
              <a:t> </a:t>
            </a:r>
            <a:r>
              <a:rPr lang="sr-Latn-RS" sz="2800" dirty="0" err="1"/>
              <a:t>дужника</a:t>
            </a:r>
            <a:r>
              <a:rPr lang="sr-Latn-RS" sz="2800" dirty="0"/>
              <a:t>, </a:t>
            </a:r>
            <a:r>
              <a:rPr lang="sr-Latn-RS" sz="2800" dirty="0" err="1"/>
              <a:t>стечајни</a:t>
            </a:r>
            <a:r>
              <a:rPr lang="sr-Latn-RS" sz="2800" dirty="0"/>
              <a:t> </a:t>
            </a:r>
            <a:r>
              <a:rPr lang="sr-Latn-RS" sz="2800" dirty="0" err="1"/>
              <a:t>управник</a:t>
            </a:r>
            <a:r>
              <a:rPr lang="sr-Latn-RS" sz="2800" dirty="0"/>
              <a:t> </a:t>
            </a:r>
            <a:r>
              <a:rPr lang="sr-Latn-RS" sz="2800" dirty="0" err="1"/>
              <a:t>израђује</a:t>
            </a:r>
            <a:r>
              <a:rPr lang="sr-Latn-RS" sz="2800" dirty="0"/>
              <a:t> </a:t>
            </a:r>
            <a:r>
              <a:rPr lang="sr-Latn-RS" sz="2800" dirty="0" err="1"/>
              <a:t>извештај</a:t>
            </a:r>
            <a:r>
              <a:rPr lang="sr-Latn-RS" sz="2800" dirty="0"/>
              <a:t> о </a:t>
            </a:r>
            <a:r>
              <a:rPr lang="sr-Latn-RS" sz="2800" dirty="0" err="1"/>
              <a:t>економско</a:t>
            </a:r>
            <a:r>
              <a:rPr lang="sr-Latn-RS" sz="2800" dirty="0" smtClean="0"/>
              <a:t>­</a:t>
            </a:r>
            <a:r>
              <a:rPr lang="sr-Cyrl-RS" sz="2800" dirty="0" smtClean="0"/>
              <a:t>-</a:t>
            </a:r>
            <a:r>
              <a:rPr lang="sr-Latn-RS" sz="2800" dirty="0" err="1" smtClean="0"/>
              <a:t>финансијском</a:t>
            </a:r>
            <a:r>
              <a:rPr lang="sr-Latn-RS" sz="2800" dirty="0" smtClean="0"/>
              <a:t> </a:t>
            </a:r>
            <a:r>
              <a:rPr lang="sr-Latn-RS" sz="2800" dirty="0" err="1" smtClean="0"/>
              <a:t>положају</a:t>
            </a:r>
            <a:r>
              <a:rPr lang="sr-Cyrl-RS" sz="2800" dirty="0"/>
              <a:t> </a:t>
            </a:r>
            <a:r>
              <a:rPr lang="sr-Latn-RS" sz="2800" dirty="0" err="1" smtClean="0"/>
              <a:t>стечајног</a:t>
            </a:r>
            <a:r>
              <a:rPr lang="sr-Latn-RS" sz="2800" dirty="0" smtClean="0"/>
              <a:t> </a:t>
            </a:r>
            <a:r>
              <a:rPr lang="sr-Latn-RS" sz="2800" dirty="0" err="1" smtClean="0"/>
              <a:t>дужни</a:t>
            </a:r>
            <a:r>
              <a:rPr lang="sr-Cyrl-RS" sz="2800" dirty="0" smtClean="0"/>
              <a:t>-</a:t>
            </a:r>
            <a:r>
              <a:rPr lang="sr-Latn-RS" sz="2800" dirty="0" err="1" smtClean="0"/>
              <a:t>ка</a:t>
            </a:r>
            <a:r>
              <a:rPr lang="sr-Latn-RS" sz="2800" dirty="0" smtClean="0"/>
              <a:t> </a:t>
            </a:r>
            <a:r>
              <a:rPr lang="sr-Latn-RS" sz="2800" dirty="0" err="1"/>
              <a:t>за</a:t>
            </a:r>
            <a:r>
              <a:rPr lang="sr-Latn-RS" sz="2800" dirty="0"/>
              <a:t> </a:t>
            </a:r>
            <a:r>
              <a:rPr lang="sr-Latn-RS" sz="2800" dirty="0" err="1"/>
              <a:t>потребе</a:t>
            </a:r>
            <a:r>
              <a:rPr lang="sr-Latn-RS" sz="2800" dirty="0"/>
              <a:t> </a:t>
            </a:r>
            <a:r>
              <a:rPr lang="sr-Latn-RS" sz="2800" dirty="0" err="1"/>
              <a:t>првог</a:t>
            </a:r>
            <a:r>
              <a:rPr lang="sr-Latn-RS" sz="2800" dirty="0"/>
              <a:t> </a:t>
            </a:r>
            <a:r>
              <a:rPr lang="sr-Latn-RS" sz="2800" dirty="0" err="1"/>
              <a:t>поверилачког</a:t>
            </a:r>
            <a:r>
              <a:rPr lang="sr-Latn-RS" sz="2800" dirty="0"/>
              <a:t> </a:t>
            </a:r>
            <a:r>
              <a:rPr lang="sr-Latn-RS" sz="2800" dirty="0" err="1"/>
              <a:t>рочишта</a:t>
            </a:r>
            <a:r>
              <a:rPr lang="sr-Latn-RS" sz="2800" dirty="0"/>
              <a:t>, у </a:t>
            </a:r>
            <a:r>
              <a:rPr lang="sr-Latn-RS" sz="2800" dirty="0" err="1"/>
              <a:t>циљу</a:t>
            </a:r>
            <a:r>
              <a:rPr lang="sr-Latn-RS" sz="2800" dirty="0"/>
              <a:t> </a:t>
            </a:r>
            <a:r>
              <a:rPr lang="sr-Latn-RS" sz="2800" dirty="0" err="1"/>
              <a:t>изјашњавања</a:t>
            </a:r>
            <a:r>
              <a:rPr lang="sr-Latn-RS" sz="2800" dirty="0"/>
              <a:t> </a:t>
            </a:r>
            <a:r>
              <a:rPr lang="sr-Latn-RS" sz="2800" dirty="0" err="1"/>
              <a:t>поверилаца</a:t>
            </a:r>
            <a:r>
              <a:rPr lang="sr-Latn-RS" sz="2800" dirty="0"/>
              <a:t> о </a:t>
            </a:r>
            <a:r>
              <a:rPr lang="sr-Latn-RS" sz="2800" dirty="0" err="1"/>
              <a:t>начину</a:t>
            </a:r>
            <a:r>
              <a:rPr lang="sr-Latn-RS" sz="2800" dirty="0"/>
              <a:t> </a:t>
            </a:r>
            <a:r>
              <a:rPr lang="sr-Latn-RS" sz="2800" dirty="0" err="1"/>
              <a:t>окончања</a:t>
            </a:r>
            <a:r>
              <a:rPr lang="sr-Latn-RS" sz="2800" dirty="0"/>
              <a:t> </a:t>
            </a:r>
            <a:r>
              <a:rPr lang="sr-Latn-RS" sz="2800" dirty="0" err="1"/>
              <a:t>поступка</a:t>
            </a:r>
            <a:r>
              <a:rPr lang="sr-Latn-RS" sz="2800" dirty="0"/>
              <a:t> </a:t>
            </a:r>
            <a:r>
              <a:rPr lang="sr-Latn-RS" sz="2800" dirty="0" err="1"/>
              <a:t>банкротством</a:t>
            </a:r>
            <a:r>
              <a:rPr lang="sr-Latn-RS" sz="2800" dirty="0"/>
              <a:t> </a:t>
            </a:r>
            <a:r>
              <a:rPr lang="sr-Latn-RS" sz="2800" dirty="0" err="1"/>
              <a:t>или</a:t>
            </a:r>
            <a:r>
              <a:rPr lang="sr-Latn-RS" sz="2800" dirty="0"/>
              <a:t> </a:t>
            </a:r>
            <a:r>
              <a:rPr lang="sr-Latn-RS" sz="2800" dirty="0" err="1"/>
              <a:t>реорганизацијом</a:t>
            </a:r>
            <a:r>
              <a:rPr lang="sr-Latn-RS" sz="2800" dirty="0"/>
              <a:t> у </a:t>
            </a:r>
            <a:r>
              <a:rPr lang="sr-Latn-RS" sz="2800" dirty="0" err="1"/>
              <a:t>складу</a:t>
            </a:r>
            <a:r>
              <a:rPr lang="sr-Latn-RS" sz="2800" dirty="0"/>
              <a:t> </a:t>
            </a:r>
            <a:r>
              <a:rPr lang="sr-Latn-RS" sz="2800" dirty="0" err="1"/>
              <a:t>са</a:t>
            </a:r>
            <a:r>
              <a:rPr lang="sr-Latn-RS" sz="2800" dirty="0"/>
              <a:t> </a:t>
            </a:r>
            <a:r>
              <a:rPr lang="sr-Latn-RS" sz="2800" dirty="0" err="1"/>
              <a:t>Националним</a:t>
            </a:r>
            <a:r>
              <a:rPr lang="sr-Latn-RS" sz="2800" dirty="0"/>
              <a:t> </a:t>
            </a:r>
            <a:r>
              <a:rPr lang="sr-Latn-RS" sz="2800" dirty="0" err="1"/>
              <a:t>стандардом</a:t>
            </a:r>
            <a:r>
              <a:rPr lang="sr-Latn-RS" sz="2800" dirty="0"/>
              <a:t> </a:t>
            </a:r>
            <a:r>
              <a:rPr lang="sr-Latn-RS" sz="2800" dirty="0" err="1"/>
              <a:t>број</a:t>
            </a:r>
            <a:r>
              <a:rPr lang="sr-Latn-RS" sz="2800" dirty="0"/>
              <a:t> 3.</a:t>
            </a:r>
          </a:p>
          <a:p>
            <a:pPr marL="0" indent="0">
              <a:buNone/>
            </a:pPr>
            <a:endParaRPr lang="sr-Latn-RS" sz="2800" dirty="0"/>
          </a:p>
          <a:p>
            <a:pPr marL="0" indent="0">
              <a:buNone/>
            </a:pPr>
            <a:endParaRPr lang="sr-Latn-RS" dirty="0"/>
          </a:p>
        </p:txBody>
      </p:sp>
    </p:spTree>
    <p:extLst>
      <p:ext uri="{BB962C8B-B14F-4D97-AF65-F5344CB8AC3E}">
        <p14:creationId xmlns:p14="http://schemas.microsoft.com/office/powerpoint/2010/main" val="13498149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lgn="ctr">
              <a:buNone/>
            </a:pPr>
            <a:r>
              <a:rPr lang="sr-Cyrl-RS" sz="2000" b="1" dirty="0"/>
              <a:t>Промене на имовини у току стечајног поступка</a:t>
            </a:r>
          </a:p>
          <a:p>
            <a:pPr algn="just"/>
            <a:r>
              <a:rPr lang="sr-Latn-RS" sz="2000" dirty="0"/>
              <a:t>У </a:t>
            </a:r>
            <a:r>
              <a:rPr lang="sr-Latn-RS" sz="2000" dirty="0" err="1"/>
              <a:t>случају</a:t>
            </a:r>
            <a:r>
              <a:rPr lang="sr-Latn-RS" sz="2000" dirty="0"/>
              <a:t> </a:t>
            </a:r>
            <a:r>
              <a:rPr lang="sr-Latn-RS" sz="2000" dirty="0" err="1"/>
              <a:t>накнадно</a:t>
            </a:r>
            <a:r>
              <a:rPr lang="sr-Latn-RS" sz="2000" dirty="0"/>
              <a:t> </a:t>
            </a:r>
            <a:r>
              <a:rPr lang="sr-Latn-RS" sz="2000" dirty="0" err="1"/>
              <a:t>пронађене</a:t>
            </a:r>
            <a:r>
              <a:rPr lang="sr-Latn-RS" sz="2000" dirty="0"/>
              <a:t> </a:t>
            </a:r>
            <a:r>
              <a:rPr lang="sr-Latn-RS" sz="2000" dirty="0" err="1"/>
              <a:t>имовине</a:t>
            </a:r>
            <a:r>
              <a:rPr lang="sr-Latn-RS" sz="2000" dirty="0"/>
              <a:t> </a:t>
            </a:r>
            <a:r>
              <a:rPr lang="sr-Latn-RS" sz="2000" dirty="0" err="1"/>
              <a:t>стечајни</a:t>
            </a:r>
            <a:r>
              <a:rPr lang="sr-Latn-RS" sz="2000" dirty="0"/>
              <a:t> </a:t>
            </a:r>
            <a:r>
              <a:rPr lang="sr-Latn-RS" sz="2000" dirty="0" err="1"/>
              <a:t>управник</a:t>
            </a:r>
            <a:r>
              <a:rPr lang="sr-Latn-RS" sz="2000" dirty="0"/>
              <a:t> </a:t>
            </a:r>
            <a:r>
              <a:rPr lang="sr-Latn-RS" sz="2000" dirty="0" err="1"/>
              <a:t>врши</a:t>
            </a:r>
            <a:r>
              <a:rPr lang="sr-Latn-RS" sz="2000" dirty="0"/>
              <a:t> </a:t>
            </a:r>
            <a:r>
              <a:rPr lang="sr-Latn-RS" sz="2000" dirty="0" err="1"/>
              <a:t>накнадни</a:t>
            </a:r>
            <a:r>
              <a:rPr lang="sr-Latn-RS" sz="2000" dirty="0"/>
              <a:t> </a:t>
            </a:r>
            <a:r>
              <a:rPr lang="sr-Latn-RS" sz="2000" dirty="0" err="1"/>
              <a:t>попис</a:t>
            </a:r>
            <a:r>
              <a:rPr lang="sr-Latn-RS" sz="2000" dirty="0"/>
              <a:t> и </a:t>
            </a:r>
            <a:r>
              <a:rPr lang="sr-Latn-RS" sz="2000" dirty="0" err="1"/>
              <a:t>процену</a:t>
            </a:r>
            <a:r>
              <a:rPr lang="sr-Latn-RS" sz="2000" dirty="0"/>
              <a:t> </a:t>
            </a:r>
            <a:r>
              <a:rPr lang="sr-Latn-RS" sz="2000" dirty="0" err="1"/>
              <a:t>на</a:t>
            </a:r>
            <a:r>
              <a:rPr lang="sr-Latn-RS" sz="2000" dirty="0"/>
              <a:t> </a:t>
            </a:r>
            <a:r>
              <a:rPr lang="sr-Latn-RS" sz="2000" dirty="0" err="1"/>
              <a:t>исти</a:t>
            </a:r>
            <a:r>
              <a:rPr lang="sr-Latn-RS" sz="2000" dirty="0"/>
              <a:t> </a:t>
            </a:r>
            <a:r>
              <a:rPr lang="sr-Latn-RS" sz="2000" dirty="0" err="1"/>
              <a:t>начин</a:t>
            </a:r>
            <a:r>
              <a:rPr lang="sr-Latn-RS" sz="2000" dirty="0"/>
              <a:t> </a:t>
            </a:r>
            <a:r>
              <a:rPr lang="sr-Latn-RS" sz="2000" dirty="0" err="1"/>
              <a:t>као</a:t>
            </a:r>
            <a:r>
              <a:rPr lang="sr-Latn-RS" sz="2000" dirty="0"/>
              <a:t> и </a:t>
            </a:r>
            <a:r>
              <a:rPr lang="sr-Latn-RS" sz="2000" dirty="0" err="1"/>
              <a:t>приликом</a:t>
            </a:r>
            <a:r>
              <a:rPr lang="sr-Latn-RS" sz="2000" dirty="0"/>
              <a:t> </a:t>
            </a:r>
            <a:r>
              <a:rPr lang="sr-Latn-RS" sz="2000" dirty="0" err="1"/>
              <a:t>пописа</a:t>
            </a:r>
            <a:r>
              <a:rPr lang="sr-Latn-RS" sz="2000" dirty="0"/>
              <a:t> </a:t>
            </a:r>
            <a:r>
              <a:rPr lang="sr-Latn-RS" sz="2000" dirty="0" err="1"/>
              <a:t>по</a:t>
            </a:r>
            <a:r>
              <a:rPr lang="sr-Latn-RS" sz="2000" dirty="0"/>
              <a:t> </a:t>
            </a:r>
            <a:r>
              <a:rPr lang="sr-Latn-RS" sz="2000" dirty="0" err="1"/>
              <a:t>преузимању</a:t>
            </a:r>
            <a:r>
              <a:rPr lang="sr-Latn-RS" sz="2000" dirty="0"/>
              <a:t> </a:t>
            </a:r>
            <a:r>
              <a:rPr lang="sr-Latn-RS" sz="2000" dirty="0" err="1"/>
              <a:t>дужности</a:t>
            </a:r>
            <a:r>
              <a:rPr lang="sr-Latn-RS" sz="2000" dirty="0"/>
              <a:t>, а </a:t>
            </a:r>
            <a:r>
              <a:rPr lang="sr-Latn-RS" sz="2000" dirty="0" err="1"/>
              <a:t>промену</a:t>
            </a:r>
            <a:r>
              <a:rPr lang="sr-Latn-RS" sz="2000" dirty="0"/>
              <a:t> </a:t>
            </a:r>
            <a:r>
              <a:rPr lang="sr-Latn-RS" sz="2000" dirty="0" err="1"/>
              <a:t>приказује</a:t>
            </a:r>
            <a:r>
              <a:rPr lang="sr-Latn-RS" sz="2000" dirty="0"/>
              <a:t> у </a:t>
            </a:r>
            <a:r>
              <a:rPr lang="sr-Latn-RS" sz="2000" dirty="0" err="1"/>
              <a:t>извештају</a:t>
            </a:r>
            <a:r>
              <a:rPr lang="sr-Latn-RS" sz="2000" dirty="0"/>
              <a:t> о </a:t>
            </a:r>
            <a:r>
              <a:rPr lang="sr-Latn-RS" sz="2000" dirty="0" err="1"/>
              <a:t>току</a:t>
            </a:r>
            <a:r>
              <a:rPr lang="sr-Latn-RS" sz="2000" dirty="0"/>
              <a:t> </a:t>
            </a:r>
            <a:r>
              <a:rPr lang="sr-Latn-RS" sz="2000" dirty="0" err="1"/>
              <a:t>стечајног</a:t>
            </a:r>
            <a:r>
              <a:rPr lang="sr-Latn-RS" sz="2000" dirty="0"/>
              <a:t> </a:t>
            </a:r>
            <a:r>
              <a:rPr lang="sr-Latn-RS" sz="2000" dirty="0" err="1"/>
              <a:t>поступка</a:t>
            </a:r>
            <a:r>
              <a:rPr lang="sr-Latn-RS" sz="2000" dirty="0"/>
              <a:t> и о </a:t>
            </a:r>
            <a:r>
              <a:rPr lang="sr-Latn-RS" sz="2000" dirty="0" err="1"/>
              <a:t>стању</a:t>
            </a:r>
            <a:r>
              <a:rPr lang="sr-Latn-RS" sz="2000" dirty="0"/>
              <a:t> </a:t>
            </a:r>
            <a:r>
              <a:rPr lang="sr-Latn-RS" sz="2000" dirty="0" err="1"/>
              <a:t>стечајне</a:t>
            </a:r>
            <a:r>
              <a:rPr lang="sr-Latn-RS" sz="2000" dirty="0"/>
              <a:t> </a:t>
            </a:r>
            <a:r>
              <a:rPr lang="sr-Latn-RS" sz="2000" dirty="0" err="1"/>
              <a:t>масе</a:t>
            </a:r>
            <a:r>
              <a:rPr lang="sr-Latn-RS" sz="2000" dirty="0"/>
              <a:t> </a:t>
            </a:r>
            <a:r>
              <a:rPr lang="sr-Latn-RS" sz="2000" dirty="0" err="1"/>
              <a:t>за</a:t>
            </a:r>
            <a:r>
              <a:rPr lang="sr-Latn-RS" sz="2000" dirty="0"/>
              <a:t> </a:t>
            </a:r>
            <a:r>
              <a:rPr lang="sr-Latn-RS" sz="2000" dirty="0" err="1"/>
              <a:t>период</a:t>
            </a:r>
            <a:r>
              <a:rPr lang="sr-Latn-RS" sz="2000" dirty="0"/>
              <a:t> у </a:t>
            </a:r>
            <a:r>
              <a:rPr lang="sr-Latn-RS" sz="2000" dirty="0" err="1"/>
              <a:t>ком</a:t>
            </a:r>
            <a:r>
              <a:rPr lang="sr-Latn-RS" sz="2000" dirty="0"/>
              <a:t> </a:t>
            </a:r>
            <a:r>
              <a:rPr lang="sr-Latn-RS" sz="2000" dirty="0" err="1"/>
              <a:t>се</a:t>
            </a:r>
            <a:r>
              <a:rPr lang="sr-Latn-RS" sz="2000" dirty="0"/>
              <a:t> </a:t>
            </a:r>
            <a:r>
              <a:rPr lang="sr-Latn-RS" sz="2000" dirty="0" err="1"/>
              <a:t>промена</a:t>
            </a:r>
            <a:r>
              <a:rPr lang="sr-Latn-RS" sz="2000" dirty="0"/>
              <a:t> </a:t>
            </a:r>
            <a:r>
              <a:rPr lang="sr-Latn-RS" sz="2000" dirty="0" err="1"/>
              <a:t>десила</a:t>
            </a:r>
            <a:r>
              <a:rPr lang="sr-Latn-RS" sz="2000" dirty="0"/>
              <a:t>. </a:t>
            </a:r>
          </a:p>
          <a:p>
            <a:pPr algn="just"/>
            <a:r>
              <a:rPr lang="sr-Latn-RS" sz="2000" dirty="0"/>
              <a:t>У </a:t>
            </a:r>
            <a:r>
              <a:rPr lang="sr-Latn-RS" sz="2000" dirty="0" err="1"/>
              <a:t>случају</a:t>
            </a:r>
            <a:r>
              <a:rPr lang="sr-Latn-RS" sz="2000" dirty="0"/>
              <a:t> </a:t>
            </a:r>
            <a:r>
              <a:rPr lang="sr-Latn-RS" sz="2000" dirty="0" err="1"/>
              <a:t>умањења</a:t>
            </a:r>
            <a:r>
              <a:rPr lang="sr-Latn-RS" sz="2000" dirty="0"/>
              <a:t> </a:t>
            </a:r>
            <a:r>
              <a:rPr lang="sr-Latn-RS" sz="2000" dirty="0" err="1"/>
              <a:t>имовине</a:t>
            </a:r>
            <a:r>
              <a:rPr lang="sr-Latn-RS" sz="2000" dirty="0"/>
              <a:t> </a:t>
            </a:r>
            <a:r>
              <a:rPr lang="sr-Latn-RS" sz="2000" dirty="0" err="1"/>
              <a:t>стечајног</a:t>
            </a:r>
            <a:r>
              <a:rPr lang="sr-Latn-RS" sz="2000" dirty="0"/>
              <a:t> </a:t>
            </a:r>
            <a:r>
              <a:rPr lang="sr-Latn-RS" sz="2000" dirty="0" err="1"/>
              <a:t>дужника</a:t>
            </a:r>
            <a:r>
              <a:rPr lang="sr-Latn-RS" sz="2000" dirty="0"/>
              <a:t>, </a:t>
            </a:r>
            <a:r>
              <a:rPr lang="sr-Latn-RS" sz="2000" dirty="0" err="1"/>
              <a:t>стечајни</a:t>
            </a:r>
            <a:r>
              <a:rPr lang="sr-Latn-RS" sz="2000" dirty="0"/>
              <a:t> </a:t>
            </a:r>
            <a:r>
              <a:rPr lang="sr-Latn-RS" sz="2000" dirty="0" err="1"/>
              <a:t>управник</a:t>
            </a:r>
            <a:r>
              <a:rPr lang="sr-Latn-RS" sz="2000" dirty="0"/>
              <a:t> </a:t>
            </a:r>
            <a:r>
              <a:rPr lang="sr-Latn-RS" sz="2000" dirty="0" err="1"/>
              <a:t>приказује</a:t>
            </a:r>
            <a:r>
              <a:rPr lang="sr-Latn-RS" sz="2000" dirty="0"/>
              <a:t> </a:t>
            </a:r>
            <a:r>
              <a:rPr lang="sr-Latn-RS" sz="2000" dirty="0" err="1"/>
              <a:t>промену</a:t>
            </a:r>
            <a:r>
              <a:rPr lang="sr-Latn-RS" sz="2000" dirty="0"/>
              <a:t> у </a:t>
            </a:r>
            <a:r>
              <a:rPr lang="sr-Latn-RS" sz="2000" dirty="0" err="1"/>
              <a:t>извештају</a:t>
            </a:r>
            <a:r>
              <a:rPr lang="sr-Latn-RS" sz="2000" dirty="0"/>
              <a:t> о </a:t>
            </a:r>
            <a:r>
              <a:rPr lang="sr-Latn-RS" sz="2000" dirty="0" err="1"/>
              <a:t>току</a:t>
            </a:r>
            <a:r>
              <a:rPr lang="sr-Latn-RS" sz="2000" dirty="0"/>
              <a:t> </a:t>
            </a:r>
            <a:r>
              <a:rPr lang="sr-Latn-RS" sz="2000" dirty="0" err="1"/>
              <a:t>стечајног</a:t>
            </a:r>
            <a:r>
              <a:rPr lang="sr-Latn-RS" sz="2000" dirty="0"/>
              <a:t> </a:t>
            </a:r>
            <a:r>
              <a:rPr lang="sr-Latn-RS" sz="2000" dirty="0" err="1"/>
              <a:t>поступка</a:t>
            </a:r>
            <a:r>
              <a:rPr lang="sr-Latn-RS" sz="2000" dirty="0"/>
              <a:t> и о </a:t>
            </a:r>
            <a:r>
              <a:rPr lang="sr-Latn-RS" sz="2000" dirty="0" err="1"/>
              <a:t>стању</a:t>
            </a:r>
            <a:r>
              <a:rPr lang="sr-Latn-RS" sz="2000" dirty="0"/>
              <a:t> </a:t>
            </a:r>
            <a:r>
              <a:rPr lang="sr-Latn-RS" sz="2000" dirty="0" err="1"/>
              <a:t>стечајне</a:t>
            </a:r>
            <a:r>
              <a:rPr lang="sr-Latn-RS" sz="2000" dirty="0"/>
              <a:t> </a:t>
            </a:r>
            <a:r>
              <a:rPr lang="sr-Latn-RS" sz="2000" dirty="0" err="1"/>
              <a:t>масе</a:t>
            </a:r>
            <a:r>
              <a:rPr lang="sr-Latn-RS" sz="2000" dirty="0"/>
              <a:t> </a:t>
            </a:r>
            <a:r>
              <a:rPr lang="sr-Latn-RS" sz="2000" dirty="0" err="1"/>
              <a:t>за</a:t>
            </a:r>
            <a:r>
              <a:rPr lang="sr-Latn-RS" sz="2000" dirty="0"/>
              <a:t> </a:t>
            </a:r>
            <a:r>
              <a:rPr lang="sr-Latn-RS" sz="2000" dirty="0" err="1"/>
              <a:t>период</a:t>
            </a:r>
            <a:r>
              <a:rPr lang="sr-Latn-RS" sz="2000" dirty="0"/>
              <a:t> у </a:t>
            </a:r>
            <a:r>
              <a:rPr lang="sr-Latn-RS" sz="2000" dirty="0" err="1"/>
              <a:t>ком</a:t>
            </a:r>
            <a:r>
              <a:rPr lang="sr-Latn-RS" sz="2000" dirty="0"/>
              <a:t> </a:t>
            </a:r>
            <a:r>
              <a:rPr lang="sr-Latn-RS" sz="2000" dirty="0" err="1"/>
              <a:t>се</a:t>
            </a:r>
            <a:r>
              <a:rPr lang="sr-Latn-RS" sz="2000" dirty="0"/>
              <a:t> </a:t>
            </a:r>
            <a:r>
              <a:rPr lang="sr-Latn-RS" sz="2000" dirty="0" err="1"/>
              <a:t>промена</a:t>
            </a:r>
            <a:r>
              <a:rPr lang="sr-Latn-RS" sz="2000" dirty="0"/>
              <a:t> </a:t>
            </a:r>
            <a:r>
              <a:rPr lang="sr-Latn-RS" sz="2000" dirty="0" err="1"/>
              <a:t>десила</a:t>
            </a:r>
            <a:r>
              <a:rPr lang="sr-Latn-RS" sz="2000" dirty="0"/>
              <a:t>. У </a:t>
            </a:r>
            <a:r>
              <a:rPr lang="sr-Latn-RS" sz="2000" dirty="0" err="1"/>
              <a:t>случају</a:t>
            </a:r>
            <a:r>
              <a:rPr lang="sr-Latn-RS" sz="2000" dirty="0"/>
              <a:t> </a:t>
            </a:r>
            <a:r>
              <a:rPr lang="sr-Latn-RS" sz="2000" dirty="0" err="1"/>
              <a:t>да</a:t>
            </a:r>
            <a:r>
              <a:rPr lang="sr-Latn-RS" sz="2000" dirty="0"/>
              <a:t> </a:t>
            </a:r>
            <a:r>
              <a:rPr lang="sr-Latn-RS" sz="2000" dirty="0" err="1"/>
              <a:t>је</a:t>
            </a:r>
            <a:r>
              <a:rPr lang="sr-Latn-RS" sz="2000" dirty="0"/>
              <a:t> </a:t>
            </a:r>
            <a:r>
              <a:rPr lang="sr-Latn-RS" sz="2000" dirty="0" err="1"/>
              <a:t>до</a:t>
            </a:r>
            <a:r>
              <a:rPr lang="sr-Latn-RS" sz="2000" dirty="0"/>
              <a:t> </a:t>
            </a:r>
            <a:r>
              <a:rPr lang="sr-Latn-RS" sz="2000" dirty="0" err="1"/>
              <a:t>умањења</a:t>
            </a:r>
            <a:r>
              <a:rPr lang="sr-Latn-RS" sz="2000" dirty="0"/>
              <a:t> </a:t>
            </a:r>
            <a:r>
              <a:rPr lang="sr-Latn-RS" sz="2000" dirty="0" err="1"/>
              <a:t>имовине</a:t>
            </a:r>
            <a:r>
              <a:rPr lang="sr-Latn-RS" sz="2000" dirty="0"/>
              <a:t> </a:t>
            </a:r>
            <a:r>
              <a:rPr lang="sr-Latn-RS" sz="2000" dirty="0" err="1"/>
              <a:t>дошло</a:t>
            </a:r>
            <a:r>
              <a:rPr lang="sr-Latn-RS" sz="2000" dirty="0"/>
              <a:t> </a:t>
            </a:r>
            <a:r>
              <a:rPr lang="sr-Latn-RS" sz="2000" dirty="0" err="1"/>
              <a:t>радњама</a:t>
            </a:r>
            <a:r>
              <a:rPr lang="sr-Latn-RS" sz="2000" dirty="0"/>
              <a:t> </a:t>
            </a:r>
            <a:r>
              <a:rPr lang="sr-Latn-RS" sz="2000" dirty="0" err="1"/>
              <a:t>стечајног</a:t>
            </a:r>
            <a:r>
              <a:rPr lang="sr-Latn-RS" sz="2000" dirty="0"/>
              <a:t> </a:t>
            </a:r>
            <a:r>
              <a:rPr lang="sr-Latn-RS" sz="2000" dirty="0" err="1"/>
              <a:t>управника</a:t>
            </a:r>
            <a:r>
              <a:rPr lang="sr-Latn-RS" sz="2000" dirty="0"/>
              <a:t> </a:t>
            </a:r>
            <a:r>
              <a:rPr lang="sr-Latn-RS" sz="2000" dirty="0" err="1"/>
              <a:t>за</a:t>
            </a:r>
            <a:r>
              <a:rPr lang="sr-Latn-RS" sz="2000" dirty="0"/>
              <a:t> </a:t>
            </a:r>
            <a:r>
              <a:rPr lang="sr-Latn-RS" sz="2000" dirty="0" err="1"/>
              <a:t>које</a:t>
            </a:r>
            <a:r>
              <a:rPr lang="sr-Latn-RS" sz="2000" dirty="0"/>
              <a:t> </a:t>
            </a:r>
            <a:r>
              <a:rPr lang="sr-Latn-RS" sz="2000" dirty="0" err="1"/>
              <a:t>је</a:t>
            </a:r>
            <a:r>
              <a:rPr lang="sr-Latn-RS" sz="2000" dirty="0"/>
              <a:t> </a:t>
            </a:r>
            <a:r>
              <a:rPr lang="sr-Latn-RS" sz="2000" dirty="0" err="1"/>
              <a:t>неопходна</a:t>
            </a:r>
            <a:r>
              <a:rPr lang="sr-Latn-RS" sz="2000" dirty="0"/>
              <a:t> </a:t>
            </a:r>
            <a:r>
              <a:rPr lang="sr-Latn-RS" sz="2000" dirty="0" err="1"/>
              <a:t>сагласност</a:t>
            </a:r>
            <a:r>
              <a:rPr lang="sr-Latn-RS" sz="2000" dirty="0"/>
              <a:t> </a:t>
            </a:r>
            <a:r>
              <a:rPr lang="sr-Latn-RS" sz="2000" dirty="0" err="1"/>
              <a:t>других</a:t>
            </a:r>
            <a:r>
              <a:rPr lang="sr-Latn-RS" sz="2000" dirty="0"/>
              <a:t> </a:t>
            </a:r>
            <a:r>
              <a:rPr lang="sr-Latn-RS" sz="2000" dirty="0" err="1"/>
              <a:t>органа</a:t>
            </a:r>
            <a:r>
              <a:rPr lang="sr-Latn-RS" sz="2000" dirty="0"/>
              <a:t> </a:t>
            </a:r>
            <a:r>
              <a:rPr lang="sr-Latn-RS" sz="2000" dirty="0" err="1"/>
              <a:t>стечајног</a:t>
            </a:r>
            <a:r>
              <a:rPr lang="sr-Latn-RS" sz="2000" dirty="0"/>
              <a:t> </a:t>
            </a:r>
            <a:r>
              <a:rPr lang="sr-Latn-RS" sz="2000" dirty="0" err="1"/>
              <a:t>поступка</a:t>
            </a:r>
            <a:r>
              <a:rPr lang="sr-Latn-RS" sz="2000" dirty="0"/>
              <a:t>, </a:t>
            </a:r>
            <a:r>
              <a:rPr lang="sr-Latn-RS" sz="2000" dirty="0" err="1"/>
              <a:t>пре</a:t>
            </a:r>
            <a:r>
              <a:rPr lang="sr-Latn-RS" sz="2000" dirty="0"/>
              <a:t> </a:t>
            </a:r>
            <a:r>
              <a:rPr lang="sr-Latn-RS" sz="2000" dirty="0" err="1"/>
              <a:t>предузимања</a:t>
            </a:r>
            <a:r>
              <a:rPr lang="sr-Latn-RS" sz="2000" dirty="0"/>
              <a:t> </a:t>
            </a:r>
            <a:r>
              <a:rPr lang="sr-Latn-RS" sz="2000" dirty="0" err="1"/>
              <a:t>овакве</a:t>
            </a:r>
            <a:r>
              <a:rPr lang="sr-Latn-RS" sz="2000" dirty="0"/>
              <a:t> </a:t>
            </a:r>
            <a:r>
              <a:rPr lang="sr-Latn-RS" sz="2000" dirty="0" err="1"/>
              <a:t>радње</a:t>
            </a:r>
            <a:r>
              <a:rPr lang="sr-Latn-RS" sz="2000" dirty="0"/>
              <a:t>, </a:t>
            </a:r>
            <a:r>
              <a:rPr lang="sr-Latn-RS" sz="2000" dirty="0" err="1"/>
              <a:t>стечајни</a:t>
            </a:r>
            <a:r>
              <a:rPr lang="sr-Latn-RS" sz="2000" dirty="0"/>
              <a:t> </a:t>
            </a:r>
            <a:r>
              <a:rPr lang="sr-Latn-RS" sz="2000" dirty="0" err="1"/>
              <a:t>управник</a:t>
            </a:r>
            <a:r>
              <a:rPr lang="sr-Latn-RS" sz="2000" dirty="0"/>
              <a:t> </a:t>
            </a:r>
            <a:r>
              <a:rPr lang="sr-Latn-RS" sz="2000" dirty="0" err="1"/>
              <a:t>мора</a:t>
            </a:r>
            <a:r>
              <a:rPr lang="sr-Latn-RS" sz="2000" dirty="0"/>
              <a:t> </a:t>
            </a:r>
            <a:r>
              <a:rPr lang="sr-Latn-RS" sz="2000" dirty="0" err="1"/>
              <a:t>имати</a:t>
            </a:r>
            <a:r>
              <a:rPr lang="sr-Latn-RS" sz="2000" dirty="0"/>
              <a:t> </a:t>
            </a:r>
            <a:r>
              <a:rPr lang="sr-Latn-RS" sz="2000" dirty="0" err="1"/>
              <a:t>сагласност</a:t>
            </a:r>
            <a:r>
              <a:rPr lang="sr-Latn-RS" sz="2000" dirty="0"/>
              <a:t> </a:t>
            </a:r>
            <a:r>
              <a:rPr lang="sr-Latn-RS" sz="2000" dirty="0" err="1"/>
              <a:t>наведеног</a:t>
            </a:r>
            <a:r>
              <a:rPr lang="sr-Latn-RS" sz="2000" dirty="0"/>
              <a:t> </a:t>
            </a:r>
            <a:r>
              <a:rPr lang="sr-Latn-RS" sz="2000" dirty="0" err="1"/>
              <a:t>органа</a:t>
            </a:r>
            <a:r>
              <a:rPr lang="sr-Latn-RS" sz="2000" dirty="0"/>
              <a:t>, у </a:t>
            </a:r>
            <a:r>
              <a:rPr lang="sr-Latn-RS" sz="2000" dirty="0" err="1"/>
              <a:t>складу</a:t>
            </a:r>
            <a:r>
              <a:rPr lang="sr-Latn-RS" sz="2000" dirty="0"/>
              <a:t> </a:t>
            </a:r>
            <a:r>
              <a:rPr lang="sr-Latn-RS" sz="2000" dirty="0" err="1"/>
              <a:t>са</a:t>
            </a:r>
            <a:r>
              <a:rPr lang="sr-Latn-RS" sz="2000" dirty="0"/>
              <a:t> </a:t>
            </a:r>
            <a:r>
              <a:rPr lang="sr-Latn-RS" sz="2000" dirty="0" err="1"/>
              <a:t>одредбама</a:t>
            </a:r>
            <a:r>
              <a:rPr lang="sr-Latn-RS" sz="2000" dirty="0"/>
              <a:t> </a:t>
            </a:r>
            <a:r>
              <a:rPr lang="sr-Latn-RS" sz="2000" dirty="0" err="1"/>
              <a:t>Закона</a:t>
            </a:r>
            <a:r>
              <a:rPr lang="sr-Latn-RS" sz="2000" dirty="0"/>
              <a:t>.</a:t>
            </a:r>
          </a:p>
          <a:p>
            <a:pPr marL="0" indent="0">
              <a:buNone/>
            </a:pPr>
            <a:endParaRPr lang="sr-Latn-RS" sz="2000" dirty="0"/>
          </a:p>
          <a:p>
            <a:pPr marL="0" indent="0">
              <a:buNone/>
            </a:pPr>
            <a:endParaRPr lang="sr-Latn-RS" sz="2000" dirty="0"/>
          </a:p>
        </p:txBody>
      </p:sp>
    </p:spTree>
    <p:extLst>
      <p:ext uri="{BB962C8B-B14F-4D97-AF65-F5344CB8AC3E}">
        <p14:creationId xmlns:p14="http://schemas.microsoft.com/office/powerpoint/2010/main" val="320100198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ru-RU" sz="1800" b="1" dirty="0" smtClean="0"/>
              <a:t>Питање бр. 12</a:t>
            </a:r>
          </a:p>
          <a:p>
            <a:pPr marL="0" indent="0" algn="just">
              <a:buNone/>
            </a:pPr>
            <a:r>
              <a:rPr lang="ru-RU" sz="1800" dirty="0" smtClean="0"/>
              <a:t>Да </a:t>
            </a:r>
            <a:r>
              <a:rPr lang="ru-RU" sz="1800" dirty="0"/>
              <a:t>ли је параметар за одређивање цене за евидентирање и обраду података из тарифног броја 5. Тарифе о ценама за послове из надлежности Агенције за лиценцирање стечајних управника променљива или непроменљива категорија? Односно, да ли је економско-финансијски извештај стечајног управника, наведен у овом Тарифном броју, извештај о економско-финансијског положају стечајног дужника из чланова 36. и 109. Закона о стечају?</a:t>
            </a:r>
          </a:p>
          <a:p>
            <a:pPr marL="0" indent="0">
              <a:buNone/>
            </a:pPr>
            <a:endParaRPr lang="ru-RU" sz="1800" dirty="0"/>
          </a:p>
          <a:p>
            <a:pPr marL="0" indent="0">
              <a:buNone/>
            </a:pPr>
            <a:r>
              <a:rPr lang="ru-RU" sz="1800" b="1" dirty="0" smtClean="0"/>
              <a:t>Одговор</a:t>
            </a:r>
            <a:r>
              <a:rPr lang="ru-RU" sz="1800" b="1" dirty="0"/>
              <a:t>:</a:t>
            </a:r>
          </a:p>
          <a:p>
            <a:pPr marL="0" indent="0" algn="just">
              <a:buNone/>
            </a:pPr>
            <a:r>
              <a:rPr lang="ru-RU" sz="1800" dirty="0" smtClean="0"/>
              <a:t>Тарифним </a:t>
            </a:r>
            <a:r>
              <a:rPr lang="ru-RU" sz="1800" dirty="0"/>
              <a:t>бројем 5. став 1. Тарифе о ценама за послове из надлежности Агенције за лиценцирање стечајних управника је прописана цена за евидентирање и обраду података од значаја за спровођење стечајног поступка прикупљених и обрађених коришћење Система за аутоматско вођење стечајних поступака и електронско извештавање (ЕРС) и објављивање на интернет порталу Агенције обавештења, информација и података о току стечајног поступка. Од тачке 1-5. су дати износи цене за сваку годину трајања стечајног поступка, за стечајне поступке чија ликвидациона вредност према економско-финансијском извештају стечајног управника износи 3.000.000,00 динара, па до преко 1.000.000.000,00 динара. </a:t>
            </a:r>
            <a:endParaRPr lang="sr-Latn-RS" sz="1800" dirty="0"/>
          </a:p>
        </p:txBody>
      </p:sp>
    </p:spTree>
    <p:extLst>
      <p:ext uri="{BB962C8B-B14F-4D97-AF65-F5344CB8AC3E}">
        <p14:creationId xmlns:p14="http://schemas.microsoft.com/office/powerpoint/2010/main" val="177550913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lgn="ctr">
              <a:buNone/>
            </a:pPr>
            <a:r>
              <a:rPr lang="sr-Cyrl-RS" dirty="0"/>
              <a:t>Члан 95 </a:t>
            </a:r>
            <a:r>
              <a:rPr lang="sr-Latn-RS" dirty="0" err="1"/>
              <a:t>Законa</a:t>
            </a:r>
            <a:r>
              <a:rPr lang="sr-Latn-RS" dirty="0"/>
              <a:t> о </a:t>
            </a:r>
            <a:r>
              <a:rPr lang="sr-Latn-RS" dirty="0" err="1"/>
              <a:t>принудном</a:t>
            </a:r>
            <a:r>
              <a:rPr lang="sr-Latn-RS" dirty="0"/>
              <a:t> </a:t>
            </a:r>
            <a:r>
              <a:rPr lang="sr-Latn-RS" dirty="0" err="1"/>
              <a:t>поравнању</a:t>
            </a:r>
            <a:r>
              <a:rPr lang="sr-Latn-RS" dirty="0"/>
              <a:t>, </a:t>
            </a:r>
            <a:r>
              <a:rPr lang="sr-Latn-RS" dirty="0" err="1"/>
              <a:t>стечају</a:t>
            </a:r>
            <a:r>
              <a:rPr lang="sr-Latn-RS" dirty="0"/>
              <a:t> и </a:t>
            </a:r>
            <a:r>
              <a:rPr lang="sr-Latn-RS" dirty="0" err="1"/>
              <a:t>ликвидацији</a:t>
            </a:r>
            <a:endParaRPr lang="sr-Latn-RS" dirty="0"/>
          </a:p>
          <a:p>
            <a:pPr marL="0" indent="0" algn="ctr">
              <a:buNone/>
            </a:pPr>
            <a:r>
              <a:rPr lang="sr-Latn-RS" sz="2000" dirty="0"/>
              <a:t>(„</a:t>
            </a:r>
            <a:r>
              <a:rPr lang="sr-Latn-RS" sz="2000" dirty="0" err="1"/>
              <a:t>Сл</a:t>
            </a:r>
            <a:r>
              <a:rPr lang="sr-Latn-RS" sz="2000" dirty="0"/>
              <a:t>. </a:t>
            </a:r>
            <a:r>
              <a:rPr lang="sr-Latn-RS" sz="2000" dirty="0" err="1"/>
              <a:t>лист</a:t>
            </a:r>
            <a:r>
              <a:rPr lang="sr-Latn-RS" sz="2000" dirty="0"/>
              <a:t> СФРЈ“, </a:t>
            </a:r>
            <a:r>
              <a:rPr lang="sr-Latn-RS" sz="2000" dirty="0" err="1"/>
              <a:t>бр</a:t>
            </a:r>
            <a:r>
              <a:rPr lang="sr-Latn-RS" sz="2000" dirty="0"/>
              <a:t>. 84/89 и „</a:t>
            </a:r>
            <a:r>
              <a:rPr lang="sr-Latn-RS" sz="2000" dirty="0" err="1"/>
              <a:t>Сл</a:t>
            </a:r>
            <a:r>
              <a:rPr lang="sr-Latn-RS" sz="2000" dirty="0"/>
              <a:t>. </a:t>
            </a:r>
            <a:r>
              <a:rPr lang="sr-Latn-RS" sz="2000" dirty="0" err="1"/>
              <a:t>лист</a:t>
            </a:r>
            <a:r>
              <a:rPr lang="sr-Latn-RS" sz="2000" dirty="0"/>
              <a:t> СРЈ“, </a:t>
            </a:r>
            <a:r>
              <a:rPr lang="sr-Latn-RS" sz="2000" dirty="0" err="1"/>
              <a:t>бр</a:t>
            </a:r>
            <a:r>
              <a:rPr lang="sr-Latn-RS" sz="2000" dirty="0"/>
              <a:t>. 37/93 и 28/96)</a:t>
            </a:r>
          </a:p>
          <a:p>
            <a:pPr marL="0" indent="0">
              <a:buNone/>
            </a:pPr>
            <a:r>
              <a:rPr lang="sr-Latn-RS" dirty="0"/>
              <a:t> </a:t>
            </a:r>
          </a:p>
          <a:p>
            <a:pPr marL="0" indent="0">
              <a:buNone/>
            </a:pPr>
            <a:r>
              <a:rPr lang="sr-Latn-RS" sz="2400" b="1" dirty="0" smtClean="0"/>
              <a:t>„</a:t>
            </a:r>
            <a:r>
              <a:rPr lang="sr-Latn-RS" sz="2400" b="1" dirty="0" err="1" smtClean="0"/>
              <a:t>Даном</a:t>
            </a:r>
            <a:r>
              <a:rPr lang="sr-Latn-RS" sz="2400" b="1" dirty="0" smtClean="0"/>
              <a:t> </a:t>
            </a:r>
            <a:r>
              <a:rPr lang="sr-Latn-RS" sz="2400" b="1" dirty="0" err="1"/>
              <a:t>отварања</a:t>
            </a:r>
            <a:r>
              <a:rPr lang="sr-Latn-RS" sz="2400" b="1" dirty="0"/>
              <a:t> </a:t>
            </a:r>
            <a:r>
              <a:rPr lang="sr-Latn-RS" sz="2400" b="1" dirty="0" err="1"/>
              <a:t>поступка</a:t>
            </a:r>
            <a:r>
              <a:rPr lang="sr-Latn-RS" sz="2400" b="1" dirty="0"/>
              <a:t> </a:t>
            </a:r>
            <a:r>
              <a:rPr lang="sr-Latn-RS" sz="2400" b="1" dirty="0" err="1"/>
              <a:t>стечаја</a:t>
            </a:r>
            <a:r>
              <a:rPr lang="sr-Latn-RS" sz="2400" b="1" dirty="0"/>
              <a:t> </a:t>
            </a:r>
            <a:r>
              <a:rPr lang="sr-Latn-RS" sz="2400" b="1" dirty="0" err="1"/>
              <a:t>образује</a:t>
            </a:r>
            <a:r>
              <a:rPr lang="sr-Latn-RS" sz="2400" b="1" dirty="0"/>
              <a:t> </a:t>
            </a:r>
            <a:r>
              <a:rPr lang="sr-Latn-RS" sz="2400" b="1" dirty="0" err="1"/>
              <a:t>се</a:t>
            </a:r>
            <a:r>
              <a:rPr lang="sr-Latn-RS" sz="2400" b="1" dirty="0"/>
              <a:t> </a:t>
            </a:r>
            <a:r>
              <a:rPr lang="sr-Latn-RS" sz="2400" b="1" dirty="0" err="1"/>
              <a:t>стечајна</a:t>
            </a:r>
            <a:r>
              <a:rPr lang="sr-Latn-RS" sz="2400" b="1" dirty="0"/>
              <a:t> </a:t>
            </a:r>
            <a:r>
              <a:rPr lang="sr-Latn-RS" sz="2400" b="1" dirty="0" err="1"/>
              <a:t>маса</a:t>
            </a:r>
            <a:r>
              <a:rPr lang="sr-Latn-RS" sz="2400" b="1" dirty="0"/>
              <a:t>.</a:t>
            </a:r>
          </a:p>
          <a:p>
            <a:pPr marL="0" indent="0">
              <a:buNone/>
            </a:pPr>
            <a:endParaRPr lang="sr-Latn-RS" sz="2400" b="1" dirty="0" smtClean="0"/>
          </a:p>
          <a:p>
            <a:pPr marL="0" indent="0">
              <a:buNone/>
            </a:pPr>
            <a:r>
              <a:rPr lang="sr-Latn-RS" sz="2400" b="1" dirty="0" smtClean="0"/>
              <a:t>У </a:t>
            </a:r>
            <a:r>
              <a:rPr lang="sr-Latn-RS" sz="2400" b="1" dirty="0" err="1"/>
              <a:t>стечајну</a:t>
            </a:r>
            <a:r>
              <a:rPr lang="sr-Latn-RS" sz="2400" b="1" dirty="0"/>
              <a:t> </a:t>
            </a:r>
            <a:r>
              <a:rPr lang="sr-Latn-RS" sz="2400" b="1" dirty="0" err="1"/>
              <a:t>масу</a:t>
            </a:r>
            <a:r>
              <a:rPr lang="sr-Latn-RS" sz="2400" b="1" dirty="0"/>
              <a:t> </a:t>
            </a:r>
            <a:r>
              <a:rPr lang="sr-Latn-RS" sz="2400" b="1" dirty="0" err="1"/>
              <a:t>улази</a:t>
            </a:r>
            <a:r>
              <a:rPr lang="sr-Latn-RS" sz="2400" b="1" dirty="0"/>
              <a:t> </a:t>
            </a:r>
            <a:r>
              <a:rPr lang="sr-Latn-RS" sz="2400" b="1" dirty="0" err="1"/>
              <a:t>сва</a:t>
            </a:r>
            <a:r>
              <a:rPr lang="sr-Latn-RS" sz="2400" b="1" dirty="0"/>
              <a:t> </a:t>
            </a:r>
            <a:r>
              <a:rPr lang="sr-Latn-RS" sz="2400" b="1" dirty="0" err="1"/>
              <a:t>имовина</a:t>
            </a:r>
            <a:r>
              <a:rPr lang="sr-Latn-RS" sz="2400" b="1" dirty="0"/>
              <a:t> </a:t>
            </a:r>
            <a:r>
              <a:rPr lang="sr-Latn-RS" sz="2400" b="1" dirty="0" err="1"/>
              <a:t>дужника</a:t>
            </a:r>
            <a:r>
              <a:rPr lang="sr-Latn-RS" sz="2400" b="1" dirty="0"/>
              <a:t>, </a:t>
            </a:r>
            <a:r>
              <a:rPr lang="sr-Latn-RS" sz="2400" b="1" dirty="0" err="1"/>
              <a:t>ако</a:t>
            </a:r>
            <a:r>
              <a:rPr lang="sr-Latn-RS" sz="2400" b="1" dirty="0"/>
              <a:t> </a:t>
            </a:r>
            <a:r>
              <a:rPr lang="sr-Latn-RS" sz="2400" b="1" dirty="0" err="1"/>
              <a:t>законом</a:t>
            </a:r>
            <a:r>
              <a:rPr lang="sr-Latn-RS" sz="2400" b="1" dirty="0"/>
              <a:t> </a:t>
            </a:r>
            <a:r>
              <a:rPr lang="sr-Latn-RS" sz="2400" b="1" dirty="0" err="1"/>
              <a:t>није</a:t>
            </a:r>
            <a:r>
              <a:rPr lang="sr-Latn-RS" sz="2400" b="1" dirty="0"/>
              <a:t> </a:t>
            </a:r>
            <a:r>
              <a:rPr lang="sr-Latn-RS" sz="2400" b="1" dirty="0" err="1"/>
              <a:t>друкчије</a:t>
            </a:r>
            <a:r>
              <a:rPr lang="sr-Latn-RS" sz="2400" b="1" dirty="0"/>
              <a:t> </a:t>
            </a:r>
            <a:r>
              <a:rPr lang="sr-Latn-RS" sz="2400" b="1" dirty="0" err="1"/>
              <a:t>одређено</a:t>
            </a:r>
            <a:r>
              <a:rPr lang="sr-Latn-RS" sz="2400" b="1" dirty="0" smtClean="0"/>
              <a:t>.“</a:t>
            </a:r>
            <a:endParaRPr lang="sr-Latn-RS" sz="2400" b="1" dirty="0"/>
          </a:p>
          <a:p>
            <a:pPr marL="0" indent="0">
              <a:buNone/>
            </a:pPr>
            <a:endParaRPr lang="sr-Latn-RS" dirty="0"/>
          </a:p>
        </p:txBody>
      </p:sp>
    </p:spTree>
    <p:extLst>
      <p:ext uri="{BB962C8B-B14F-4D97-AF65-F5344CB8AC3E}">
        <p14:creationId xmlns:p14="http://schemas.microsoft.com/office/powerpoint/2010/main" val="293708099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95536" y="1484784"/>
            <a:ext cx="8229600" cy="4525963"/>
          </a:xfrm>
        </p:spPr>
        <p:txBody>
          <a:bodyPr/>
          <a:lstStyle/>
          <a:p>
            <a:pPr marL="0" indent="0">
              <a:buNone/>
            </a:pPr>
            <a:r>
              <a:rPr lang="ru-RU" sz="1800" dirty="0"/>
              <a:t>Ставом другим је прописано да се цена из става 1 плаћа у целости за годину у којој је отворен поступак стечаја, у року од 45 дана од дана подношења захтева из Тарифног броја 4 ове одлуке, а за сваку наредну годину трајања стечајног поступка плаћа се најкасније до 31.03. текуће године. Ставом 3 је прописано да је обвезник плаћања по овом тарифном броју стечајни дужник, осим у случају када је стечајних поступака у којима је за стечајног управника именована организација из члана 22 став 1 Закона о стечају („Службени гласник РС“, бр. 104/09, 99/11-др. закон, 71/12-УС, 83/14 и 113/17). </a:t>
            </a:r>
            <a:endParaRPr lang="ru-RU" sz="1800" dirty="0" smtClean="0"/>
          </a:p>
          <a:p>
            <a:pPr marL="0" indent="0">
              <a:buNone/>
            </a:pPr>
            <a:r>
              <a:rPr lang="ru-RU" sz="1800" dirty="0" smtClean="0"/>
              <a:t>На </a:t>
            </a:r>
            <a:r>
              <a:rPr lang="ru-RU" sz="1800" dirty="0"/>
              <a:t>основу наведеног следи да је критеријум на основу кога се одређује цена за послове из надлежности Агенције за лиценцирање стечајних управника, ликвидациона вредност имовине стечајног дужника према економско-финансијском извештају стечајног управника. </a:t>
            </a:r>
          </a:p>
          <a:p>
            <a:pPr marL="0" indent="0">
              <a:buNone/>
            </a:pPr>
            <a:r>
              <a:rPr lang="ru-RU" sz="1800" dirty="0" smtClean="0"/>
              <a:t>Члан </a:t>
            </a:r>
            <a:r>
              <a:rPr lang="ru-RU" sz="1800" dirty="0"/>
              <a:t>36. Закона о стечају регулише поступање на првом поверилачком рочишту. За потребе првог поверилачког рочишта стечајни управник сачињава извештај о економско-финансијском положају стечајног дужника и </a:t>
            </a:r>
            <a:r>
              <a:rPr lang="ru-RU" sz="1800" dirty="0" smtClean="0"/>
              <a:t>процени</a:t>
            </a:r>
            <a:endParaRPr lang="sr-Latn-RS" sz="1800" dirty="0"/>
          </a:p>
          <a:p>
            <a:pPr marL="0" indent="0">
              <a:buNone/>
            </a:pPr>
            <a:endParaRPr lang="sr-Latn-RS" sz="1800" dirty="0"/>
          </a:p>
        </p:txBody>
      </p:sp>
    </p:spTree>
    <p:extLst>
      <p:ext uri="{BB962C8B-B14F-4D97-AF65-F5344CB8AC3E}">
        <p14:creationId xmlns:p14="http://schemas.microsoft.com/office/powerpoint/2010/main" val="291459116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ru-RU" sz="1800" dirty="0"/>
              <a:t>стечајног управника да ли постоји могућност реорганизације стечајног дужника.</a:t>
            </a:r>
          </a:p>
          <a:p>
            <a:pPr marL="0" indent="0" algn="just">
              <a:buNone/>
            </a:pPr>
            <a:r>
              <a:rPr lang="ru-RU" sz="1800" dirty="0"/>
              <a:t>	Одредбом члана 109. став 1. Закона о стечају је прописана обавеза стечајног управника да, у року од 30 дана од дана преузимања имовине и права стечајног дужника, састави почетни стечајни биланс у ком ће навести и упоредити активу и пасиву стечајног дужника. Ставом 3. је прописана обавеза стечајног управника да поднесе суду и одбору поверилаца почетни стечајни биланс, са извештајем о економско-финансијском положају стечајног дужника са проценом могућности реорганизације најкасније 5 дана пре дана одржавања првог поверилачког рочишта. </a:t>
            </a:r>
          </a:p>
          <a:p>
            <a:pPr marL="0" indent="0" algn="just">
              <a:buNone/>
            </a:pPr>
            <a:r>
              <a:rPr lang="ru-RU" sz="1800" dirty="0"/>
              <a:t>	Стога је вредност имовине, за потребе Тарифног броја 5. Тарифе о ценама за послове из надлежности Агенције за лиценцирање стечајних управника, непроменљива категорија, што практично значи да уколико стечајни управник и прода сву имовину стечајног дужника, па остану само парнице које нису окончане, накнаду Агенцији за лиценцирање стечајних управника ће плаћати, док постоји обавеза, у односу на вредност имовине која је приказана у извештају о економско-финансијском положају стечајног дужника. </a:t>
            </a:r>
            <a:endParaRPr lang="ru-RU" sz="1800" dirty="0" smtClean="0"/>
          </a:p>
          <a:p>
            <a:pPr marL="0" indent="0" algn="just">
              <a:buNone/>
            </a:pPr>
            <a:r>
              <a:rPr lang="ru-RU" sz="1800" b="1" dirty="0" smtClean="0"/>
              <a:t>Билтен ПАС бр. 3/19, стр. </a:t>
            </a:r>
            <a:r>
              <a:rPr lang="ru-RU" sz="1800" b="1" dirty="0" smtClean="0"/>
              <a:t>125–126</a:t>
            </a:r>
            <a:endParaRPr lang="ru-RU" sz="1800" b="1" dirty="0" smtClean="0"/>
          </a:p>
          <a:p>
            <a:pPr marL="0" indent="0" algn="just">
              <a:buNone/>
            </a:pPr>
            <a:endParaRPr lang="ru-RU" sz="1800" dirty="0"/>
          </a:p>
          <a:p>
            <a:pPr marL="0" indent="0">
              <a:buNone/>
            </a:pPr>
            <a:endParaRPr lang="sr-Latn-RS" sz="1800" dirty="0"/>
          </a:p>
        </p:txBody>
      </p:sp>
    </p:spTree>
    <p:extLst>
      <p:ext uri="{BB962C8B-B14F-4D97-AF65-F5344CB8AC3E}">
        <p14:creationId xmlns:p14="http://schemas.microsoft.com/office/powerpoint/2010/main" val="180071041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95536" y="2852936"/>
            <a:ext cx="8229600" cy="820687"/>
          </a:xfrm>
        </p:spPr>
        <p:txBody>
          <a:bodyPr/>
          <a:lstStyle/>
          <a:p>
            <a:pPr marL="0" indent="0" algn="just">
              <a:buNone/>
            </a:pPr>
            <a:r>
              <a:rPr lang="sr-Cyrl-RS" dirty="0" smtClean="0"/>
              <a:t>– Добровољна исплата од стране дужника или трећег лица;</a:t>
            </a:r>
            <a:endParaRPr lang="sr-Latn-RS" dirty="0"/>
          </a:p>
        </p:txBody>
      </p:sp>
      <p:sp>
        <p:nvSpPr>
          <p:cNvPr id="4" name="Content Placeholder 1"/>
          <p:cNvSpPr txBox="1">
            <a:spLocks/>
          </p:cNvSpPr>
          <p:nvPr/>
        </p:nvSpPr>
        <p:spPr>
          <a:xfrm>
            <a:off x="609600" y="1752601"/>
            <a:ext cx="8229600" cy="820687"/>
          </a:xfrm>
          <a:prstGeom prst="rect">
            <a:avLst/>
          </a:prstGeom>
        </p:spPr>
        <p:txBody>
          <a:bodyPr/>
          <a:lstStyle>
            <a:lvl1pPr marL="342900" indent="-342900" algn="l"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pPr>
            <a:r>
              <a:rPr lang="sr-Cyrl-RS" b="1" dirty="0" smtClean="0"/>
              <a:t>Наплата потраживања</a:t>
            </a:r>
            <a:endParaRPr lang="sr-Latn-RS" b="1" dirty="0"/>
          </a:p>
        </p:txBody>
      </p:sp>
      <p:sp>
        <p:nvSpPr>
          <p:cNvPr id="5" name="Content Placeholder 1"/>
          <p:cNvSpPr txBox="1">
            <a:spLocks/>
          </p:cNvSpPr>
          <p:nvPr/>
        </p:nvSpPr>
        <p:spPr>
          <a:xfrm>
            <a:off x="379666" y="4149080"/>
            <a:ext cx="8568952" cy="1101597"/>
          </a:xfrm>
          <a:prstGeom prst="rect">
            <a:avLst/>
          </a:prstGeom>
        </p:spPr>
        <p:txBody>
          <a:bodyPr/>
          <a:lstStyle>
            <a:lvl1pPr marL="342900" indent="-342900" algn="l"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sr-Cyrl-RS" dirty="0" smtClean="0"/>
              <a:t>– Остваривање права судским </a:t>
            </a:r>
            <a:r>
              <a:rPr lang="sr-Cyrl-RS" dirty="0" smtClean="0"/>
              <a:t>путем/принудно извршење.</a:t>
            </a:r>
            <a:endParaRPr lang="sr-Latn-RS" dirty="0"/>
          </a:p>
        </p:txBody>
      </p:sp>
    </p:spTree>
    <p:extLst>
      <p:ext uri="{BB962C8B-B14F-4D97-AF65-F5344CB8AC3E}">
        <p14:creationId xmlns:p14="http://schemas.microsoft.com/office/powerpoint/2010/main" val="22580329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5"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1124744"/>
            <a:ext cx="8229600" cy="4741987"/>
          </a:xfrm>
        </p:spPr>
        <p:txBody>
          <a:bodyPr/>
          <a:lstStyle/>
          <a:p>
            <a:pPr marL="0" indent="0">
              <a:buNone/>
            </a:pPr>
            <a:r>
              <a:rPr lang="sr-Cyrl-RS" sz="1600" b="1" dirty="0" smtClean="0"/>
              <a:t>Питање бр. 4:</a:t>
            </a:r>
            <a:endParaRPr lang="sr-Latn-RS" sz="1600" dirty="0"/>
          </a:p>
          <a:p>
            <a:pPr marL="0" indent="0" algn="just">
              <a:buNone/>
            </a:pPr>
            <a:r>
              <a:rPr lang="sr-Cyrl-RS" sz="1600" b="1" dirty="0"/>
              <a:t>Да ли представља радњу од изузетног значаја и покретање судског поступка услед ког могу да настану знатни трошкови на име судских такси, трошкови супротне стране на име ангажованог адвоката и слично?</a:t>
            </a:r>
            <a:endParaRPr lang="sr-Latn-RS" sz="1600" dirty="0"/>
          </a:p>
          <a:p>
            <a:pPr marL="0" indent="0">
              <a:buNone/>
            </a:pPr>
            <a:r>
              <a:rPr lang="sr-Cyrl-RS" sz="1600" dirty="0"/>
              <a:t> </a:t>
            </a:r>
            <a:endParaRPr lang="sr-Latn-RS" sz="1600" dirty="0"/>
          </a:p>
          <a:p>
            <a:pPr marL="0" indent="0">
              <a:buNone/>
            </a:pPr>
            <a:r>
              <a:rPr lang="sr-Cyrl-RS" sz="1600" b="1" dirty="0" smtClean="0"/>
              <a:t>Одговор</a:t>
            </a:r>
            <a:r>
              <a:rPr lang="sr-Cyrl-RS" sz="1600" b="1" dirty="0"/>
              <a:t>:</a:t>
            </a:r>
            <a:endParaRPr lang="sr-Latn-RS" sz="1600" dirty="0"/>
          </a:p>
          <a:p>
            <a:pPr marL="0" indent="0" algn="just">
              <a:buNone/>
            </a:pPr>
            <a:r>
              <a:rPr lang="sr-Cyrl-RS" sz="1600" dirty="0" smtClean="0"/>
              <a:t>У </a:t>
            </a:r>
            <a:r>
              <a:rPr lang="sr-Cyrl-RS" sz="1600" dirty="0"/>
              <a:t>одредби члана 28. став 1. Закона о стечају предвиђено је, између осталог, да побијање правних радњи стечајног дужника подношењем тужби или на други начин не сматра се радњом од изузетног значаја. Дакле, законодавац се изричито определио да у овој одредби регулише да тужба ради побијања правних послова и радњи стечајног дужника се не сматра радњом од изузетног значаја. Није се посебно изјаснио у погледу подношења осталих тужби од стране стечајног управника. Међутим, имајући у виду да је сагласно одредби члана 27. став 1. тачка 1. Закона о стечају управник нарочито дужан да предузме све неопходне мере за заштиту имовине стечајног дужника, укључујући и спречавање преноса имовине, њено </a:t>
            </a:r>
            <a:r>
              <a:rPr lang="sr-Cyrl-RS" sz="1600" dirty="0" err="1"/>
              <a:t>печаћење</a:t>
            </a:r>
            <a:r>
              <a:rPr lang="sr-Cyrl-RS" sz="1600" dirty="0"/>
              <a:t> или одузимање уколико је то неопходно, као и радње побијања, ако би се побијањем увећала стечајна маса; те да се, како је већ образложено,  побијање правних радњи не сматра радњом од изузетног значаја, то произлази да подношење других тужби у циљу заштите имовине стечајног дужника у смислу наведене одредбе члана 27. став 1. тачка 1. Закона о стечају </a:t>
            </a:r>
            <a:r>
              <a:rPr lang="sr-Cyrl-RS" sz="1600" b="1" dirty="0"/>
              <a:t>не представља радњу од изузетног значаја у смислу одредби Закона о стечају</a:t>
            </a:r>
            <a:r>
              <a:rPr lang="sr-Cyrl-RS" sz="1600" dirty="0" smtClean="0"/>
              <a:t>.</a:t>
            </a:r>
          </a:p>
          <a:p>
            <a:pPr marL="0" indent="0" algn="just">
              <a:buNone/>
            </a:pPr>
            <a:r>
              <a:rPr lang="sr-Cyrl-RS" sz="1600" b="1" dirty="0" err="1" smtClean="0"/>
              <a:t>Битен</a:t>
            </a:r>
            <a:r>
              <a:rPr lang="sr-Cyrl-RS" sz="1600" b="1" dirty="0" smtClean="0"/>
              <a:t> ПАС, бр. 3/19, стр. 119</a:t>
            </a:r>
            <a:endParaRPr lang="sr-Latn-RS" sz="1600" b="1" dirty="0"/>
          </a:p>
          <a:p>
            <a:pPr marL="0" indent="0">
              <a:buNone/>
            </a:pPr>
            <a:endParaRPr lang="sr-Latn-RS" sz="1600" dirty="0"/>
          </a:p>
        </p:txBody>
      </p:sp>
    </p:spTree>
    <p:extLst>
      <p:ext uri="{BB962C8B-B14F-4D97-AF65-F5344CB8AC3E}">
        <p14:creationId xmlns:p14="http://schemas.microsoft.com/office/powerpoint/2010/main" val="265708832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sr-Cyrl-RS" sz="1800" b="1" dirty="0" smtClean="0"/>
              <a:t>Члан 103 став 2 Закона о принудном поравнању, стечају и ликвидацији</a:t>
            </a:r>
          </a:p>
          <a:p>
            <a:pPr marL="0" indent="0">
              <a:buNone/>
            </a:pPr>
            <a:endParaRPr lang="sr-Cyrl-RS" sz="1800" dirty="0"/>
          </a:p>
          <a:p>
            <a:pPr marL="0" indent="0">
              <a:buNone/>
            </a:pPr>
            <a:r>
              <a:rPr lang="sr-Cyrl-RS" sz="1800" dirty="0" smtClean="0"/>
              <a:t>„</a:t>
            </a:r>
            <a:r>
              <a:rPr lang="ru-RU" sz="1800" dirty="0"/>
              <a:t>Застарелост потраживања дужника према његовим дужницима </a:t>
            </a:r>
            <a:r>
              <a:rPr lang="ru-RU" sz="1800" b="1" dirty="0"/>
              <a:t>не тече годину дана </a:t>
            </a:r>
            <a:r>
              <a:rPr lang="ru-RU" sz="1800" dirty="0"/>
              <a:t>од дана отварања стечајног поступка.</a:t>
            </a:r>
            <a:r>
              <a:rPr lang="sr-Cyrl-RS" sz="1800" dirty="0" smtClean="0"/>
              <a:t>”</a:t>
            </a:r>
          </a:p>
          <a:p>
            <a:pPr marL="0" indent="0">
              <a:buNone/>
            </a:pPr>
            <a:endParaRPr lang="sr-Cyrl-RS" sz="1800" dirty="0"/>
          </a:p>
          <a:p>
            <a:pPr marL="0" indent="0">
              <a:buNone/>
            </a:pPr>
            <a:r>
              <a:rPr lang="sr-Cyrl-RS" sz="1800" b="1" dirty="0" smtClean="0"/>
              <a:t>Члан 70 став 2 Закона о стечајном поступку</a:t>
            </a:r>
          </a:p>
          <a:p>
            <a:pPr marL="0" indent="0">
              <a:buNone/>
            </a:pPr>
            <a:endParaRPr lang="sr-Cyrl-RS" sz="1800" dirty="0"/>
          </a:p>
          <a:p>
            <a:pPr marL="0" indent="0" algn="just">
              <a:buNone/>
            </a:pPr>
            <a:r>
              <a:rPr lang="sr-Cyrl-RS" sz="1800" dirty="0" smtClean="0"/>
              <a:t>„</a:t>
            </a:r>
            <a:r>
              <a:rPr lang="ru-RU" sz="1800" dirty="0"/>
              <a:t>Застарелост потраживања стечајног дужника према његовим дужницима прекида се даном покретања стечајног поступка </a:t>
            </a:r>
            <a:r>
              <a:rPr lang="ru-RU" sz="1800" b="1" dirty="0"/>
              <a:t>и не тече годину дана </a:t>
            </a:r>
            <a:r>
              <a:rPr lang="ru-RU" sz="1800" dirty="0"/>
              <a:t>од дана покретања стечајног поступка</a:t>
            </a:r>
            <a:r>
              <a:rPr lang="ru-RU" sz="1800" dirty="0" smtClean="0"/>
              <a:t>.</a:t>
            </a:r>
            <a:r>
              <a:rPr lang="sr-Cyrl-RS" sz="1800" dirty="0" smtClean="0"/>
              <a:t>“</a:t>
            </a:r>
          </a:p>
          <a:p>
            <a:pPr marL="0" indent="0">
              <a:buNone/>
            </a:pPr>
            <a:endParaRPr lang="sr-Cyrl-RS" sz="1800" dirty="0"/>
          </a:p>
          <a:p>
            <a:pPr marL="0" indent="0">
              <a:buNone/>
            </a:pPr>
            <a:r>
              <a:rPr lang="sr-Cyrl-RS" sz="1800" b="1" dirty="0" smtClean="0"/>
              <a:t>Члан 86 став 2 Закона о стечају</a:t>
            </a:r>
          </a:p>
          <a:p>
            <a:pPr marL="0" indent="0">
              <a:buNone/>
            </a:pPr>
            <a:endParaRPr lang="sr-Cyrl-RS" sz="1800" dirty="0"/>
          </a:p>
          <a:p>
            <a:pPr marL="0" indent="0" algn="just">
              <a:buNone/>
            </a:pPr>
            <a:r>
              <a:rPr lang="ru-RU" sz="1800" dirty="0"/>
              <a:t>„</a:t>
            </a:r>
            <a:r>
              <a:rPr lang="ru-RU" sz="1800" dirty="0" smtClean="0"/>
              <a:t>Застарелост </a:t>
            </a:r>
            <a:r>
              <a:rPr lang="ru-RU" sz="1800" dirty="0"/>
              <a:t>потраживања стечајног дужника према његовим дужницима застаје даном покретања стечајног поступка и </a:t>
            </a:r>
            <a:r>
              <a:rPr lang="ru-RU" sz="1800" b="1" dirty="0"/>
              <a:t>не тече годину дана </a:t>
            </a:r>
            <a:r>
              <a:rPr lang="ru-RU" sz="1800" dirty="0"/>
              <a:t>од дана отварања стечајног поступка</a:t>
            </a:r>
            <a:r>
              <a:rPr lang="ru-RU" sz="1800" dirty="0" smtClean="0"/>
              <a:t>.”</a:t>
            </a:r>
            <a:endParaRPr lang="sr-Latn-RS" sz="1800" dirty="0"/>
          </a:p>
        </p:txBody>
      </p:sp>
    </p:spTree>
    <p:extLst>
      <p:ext uri="{BB962C8B-B14F-4D97-AF65-F5344CB8AC3E}">
        <p14:creationId xmlns:p14="http://schemas.microsoft.com/office/powerpoint/2010/main" val="24953625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lgn="ctr">
              <a:buNone/>
            </a:pPr>
            <a:r>
              <a:rPr lang="sr-Cyrl-RS" b="1" dirty="0" smtClean="0"/>
              <a:t>Платни налог </a:t>
            </a:r>
          </a:p>
          <a:p>
            <a:pPr marL="0" indent="0">
              <a:buNone/>
            </a:pPr>
            <a:r>
              <a:rPr lang="sr-Cyrl-RS" dirty="0" smtClean="0"/>
              <a:t>Чл. 455 став 4 Закона о парничном поступку</a:t>
            </a:r>
          </a:p>
          <a:p>
            <a:pPr marL="0" indent="0">
              <a:buNone/>
            </a:pPr>
            <a:r>
              <a:rPr lang="ru-RU" sz="1800" dirty="0"/>
              <a:t>(„Сл. гласник РС“, бр. 72/2011, 49/2013 – одлука УС, 74/2013 – одлука УС, 55/2014, 87/2018 и 18/2020)</a:t>
            </a:r>
          </a:p>
          <a:p>
            <a:pPr marL="0" indent="0" algn="just">
              <a:buNone/>
            </a:pPr>
            <a:r>
              <a:rPr lang="sr-Cyrl-RS" sz="2400" dirty="0" smtClean="0"/>
              <a:t>„</a:t>
            </a:r>
            <a:r>
              <a:rPr lang="sr-Latn-RS" sz="2400" dirty="0" err="1" smtClean="0"/>
              <a:t>Ако</a:t>
            </a:r>
            <a:r>
              <a:rPr lang="sr-Latn-RS" sz="2400" dirty="0" smtClean="0"/>
              <a:t> </a:t>
            </a:r>
            <a:r>
              <a:rPr lang="sr-Latn-RS" sz="2400" dirty="0" err="1"/>
              <a:t>на</a:t>
            </a:r>
            <a:r>
              <a:rPr lang="sr-Latn-RS" sz="2400" dirty="0"/>
              <a:t> </a:t>
            </a:r>
            <a:r>
              <a:rPr lang="sr-Latn-RS" sz="2400" dirty="0" err="1"/>
              <a:t>основу</a:t>
            </a:r>
            <a:r>
              <a:rPr lang="sr-Latn-RS" sz="2400" dirty="0"/>
              <a:t> </a:t>
            </a:r>
            <a:r>
              <a:rPr lang="sr-Latn-RS" sz="2400" dirty="0" err="1"/>
              <a:t>веродостојне</a:t>
            </a:r>
            <a:r>
              <a:rPr lang="sr-Latn-RS" sz="2400" dirty="0"/>
              <a:t> </a:t>
            </a:r>
            <a:r>
              <a:rPr lang="sr-Latn-RS" sz="2400" dirty="0" err="1"/>
              <a:t>исправе</a:t>
            </a:r>
            <a:r>
              <a:rPr lang="sr-Latn-RS" sz="2400" dirty="0"/>
              <a:t> </a:t>
            </a:r>
            <a:r>
              <a:rPr lang="sr-Latn-RS" sz="2400" dirty="0" err="1"/>
              <a:t>може</a:t>
            </a:r>
            <a:r>
              <a:rPr lang="sr-Latn-RS" sz="2400" dirty="0"/>
              <a:t> </a:t>
            </a:r>
            <a:r>
              <a:rPr lang="sr-Latn-RS" sz="2400" dirty="0" err="1"/>
              <a:t>да</a:t>
            </a:r>
            <a:r>
              <a:rPr lang="sr-Latn-RS" sz="2400" dirty="0"/>
              <a:t> </a:t>
            </a:r>
            <a:r>
              <a:rPr lang="sr-Latn-RS" sz="2400" dirty="0" err="1"/>
              <a:t>се</a:t>
            </a:r>
            <a:r>
              <a:rPr lang="sr-Latn-RS" sz="2400" dirty="0"/>
              <a:t> </a:t>
            </a:r>
            <a:r>
              <a:rPr lang="sr-Latn-RS" sz="2400" dirty="0" err="1"/>
              <a:t>тражи</a:t>
            </a:r>
            <a:r>
              <a:rPr lang="sr-Latn-RS" sz="2400" dirty="0"/>
              <a:t> </a:t>
            </a:r>
            <a:r>
              <a:rPr lang="sr-Latn-RS" sz="2400" dirty="0" err="1"/>
              <a:t>извршење</a:t>
            </a:r>
            <a:r>
              <a:rPr lang="sr-Latn-RS" sz="2400" dirty="0"/>
              <a:t> у </a:t>
            </a:r>
            <a:r>
              <a:rPr lang="sr-Latn-RS" sz="2400" dirty="0" err="1"/>
              <a:t>складу</a:t>
            </a:r>
            <a:r>
              <a:rPr lang="sr-Latn-RS" sz="2400" dirty="0"/>
              <a:t> </a:t>
            </a:r>
            <a:r>
              <a:rPr lang="sr-Latn-RS" sz="2400" dirty="0" err="1"/>
              <a:t>са</a:t>
            </a:r>
            <a:r>
              <a:rPr lang="sr-Latn-RS" sz="2400" dirty="0"/>
              <a:t> </a:t>
            </a:r>
            <a:r>
              <a:rPr lang="sr-Latn-RS" sz="2400" dirty="0" err="1"/>
              <a:t>законом</a:t>
            </a:r>
            <a:r>
              <a:rPr lang="sr-Latn-RS" sz="2400" dirty="0"/>
              <a:t> </a:t>
            </a:r>
            <a:r>
              <a:rPr lang="sr-Latn-RS" sz="2400" dirty="0" err="1"/>
              <a:t>којим</a:t>
            </a:r>
            <a:r>
              <a:rPr lang="sr-Latn-RS" sz="2400" dirty="0"/>
              <a:t> </a:t>
            </a:r>
            <a:r>
              <a:rPr lang="sr-Latn-RS" sz="2400" dirty="0" err="1"/>
              <a:t>се</a:t>
            </a:r>
            <a:r>
              <a:rPr lang="sr-Latn-RS" sz="2400" dirty="0"/>
              <a:t> </a:t>
            </a:r>
            <a:r>
              <a:rPr lang="sr-Latn-RS" sz="2400" dirty="0" err="1"/>
              <a:t>уређује</a:t>
            </a:r>
            <a:r>
              <a:rPr lang="sr-Latn-RS" sz="2400" dirty="0"/>
              <a:t> </a:t>
            </a:r>
            <a:r>
              <a:rPr lang="sr-Latn-RS" sz="2400" dirty="0" err="1"/>
              <a:t>извршење</a:t>
            </a:r>
            <a:r>
              <a:rPr lang="sr-Latn-RS" sz="2400" dirty="0"/>
              <a:t> и </a:t>
            </a:r>
            <a:r>
              <a:rPr lang="sr-Latn-RS" sz="2400" dirty="0" err="1"/>
              <a:t>обезбеђење</a:t>
            </a:r>
            <a:r>
              <a:rPr lang="sr-Latn-RS" sz="2400" dirty="0"/>
              <a:t>, </a:t>
            </a:r>
            <a:r>
              <a:rPr lang="sr-Latn-RS" sz="2400" dirty="0" err="1"/>
              <a:t>суд</a:t>
            </a:r>
            <a:r>
              <a:rPr lang="sr-Latn-RS" sz="2400" dirty="0"/>
              <a:t> </a:t>
            </a:r>
            <a:r>
              <a:rPr lang="sr-Latn-RS" sz="2400" dirty="0" err="1"/>
              <a:t>ће</a:t>
            </a:r>
            <a:r>
              <a:rPr lang="sr-Latn-RS" sz="2400" dirty="0"/>
              <a:t> </a:t>
            </a:r>
            <a:r>
              <a:rPr lang="sr-Latn-RS" sz="2400" dirty="0" err="1"/>
              <a:t>да</a:t>
            </a:r>
            <a:r>
              <a:rPr lang="sr-Latn-RS" sz="2400" dirty="0"/>
              <a:t> </a:t>
            </a:r>
            <a:r>
              <a:rPr lang="sr-Latn-RS" sz="2400" dirty="0" err="1"/>
              <a:t>изда</a:t>
            </a:r>
            <a:r>
              <a:rPr lang="sr-Latn-RS" sz="2400" dirty="0"/>
              <a:t> </a:t>
            </a:r>
            <a:r>
              <a:rPr lang="sr-Latn-RS" sz="2400" dirty="0" err="1"/>
              <a:t>платни</a:t>
            </a:r>
            <a:r>
              <a:rPr lang="sr-Latn-RS" sz="2400" dirty="0"/>
              <a:t> </a:t>
            </a:r>
            <a:r>
              <a:rPr lang="sr-Latn-RS" sz="2400" dirty="0" err="1"/>
              <a:t>налог</a:t>
            </a:r>
            <a:r>
              <a:rPr lang="sr-Latn-RS" sz="2400" dirty="0"/>
              <a:t> </a:t>
            </a:r>
            <a:r>
              <a:rPr lang="sr-Latn-RS" sz="2400" b="1" dirty="0" err="1"/>
              <a:t>само</a:t>
            </a:r>
            <a:r>
              <a:rPr lang="sr-Latn-RS" sz="2400" b="1" dirty="0"/>
              <a:t> </a:t>
            </a:r>
            <a:r>
              <a:rPr lang="sr-Latn-RS" sz="2400" b="1" dirty="0" err="1"/>
              <a:t>ако</a:t>
            </a:r>
            <a:r>
              <a:rPr lang="sr-Latn-RS" sz="2400" b="1" dirty="0"/>
              <a:t> </a:t>
            </a:r>
            <a:r>
              <a:rPr lang="sr-Latn-RS" sz="2400" b="1" dirty="0" err="1"/>
              <a:t>тужилац</a:t>
            </a:r>
            <a:r>
              <a:rPr lang="sr-Latn-RS" sz="2400" b="1" dirty="0"/>
              <a:t> </a:t>
            </a:r>
            <a:r>
              <a:rPr lang="sr-Latn-RS" sz="2400" b="1" dirty="0" err="1"/>
              <a:t>учини</a:t>
            </a:r>
            <a:r>
              <a:rPr lang="sr-Latn-RS" sz="2400" b="1" dirty="0"/>
              <a:t> </a:t>
            </a:r>
            <a:r>
              <a:rPr lang="sr-Latn-RS" sz="2400" b="1" dirty="0" err="1"/>
              <a:t>вероватним</a:t>
            </a:r>
            <a:r>
              <a:rPr lang="sr-Latn-RS" sz="2400" b="1" dirty="0"/>
              <a:t> </a:t>
            </a:r>
            <a:r>
              <a:rPr lang="sr-Latn-RS" sz="2400" b="1" dirty="0" err="1"/>
              <a:t>постојање</a:t>
            </a:r>
            <a:r>
              <a:rPr lang="sr-Latn-RS" sz="2400" b="1" dirty="0"/>
              <a:t> </a:t>
            </a:r>
            <a:r>
              <a:rPr lang="sr-Latn-RS" sz="2400" b="1" dirty="0" err="1"/>
              <a:t>правног</a:t>
            </a:r>
            <a:r>
              <a:rPr lang="sr-Latn-RS" sz="2400" b="1" dirty="0"/>
              <a:t> </a:t>
            </a:r>
            <a:r>
              <a:rPr lang="sr-Latn-RS" sz="2400" b="1" dirty="0" err="1"/>
              <a:t>интереса</a:t>
            </a:r>
            <a:r>
              <a:rPr lang="sr-Latn-RS" sz="2400" b="1" dirty="0"/>
              <a:t> </a:t>
            </a:r>
            <a:r>
              <a:rPr lang="sr-Latn-RS" sz="2400" b="1" dirty="0" err="1"/>
              <a:t>за</a:t>
            </a:r>
            <a:r>
              <a:rPr lang="sr-Latn-RS" sz="2400" b="1" dirty="0"/>
              <a:t> </a:t>
            </a:r>
            <a:r>
              <a:rPr lang="sr-Latn-RS" sz="2400" b="1" dirty="0" err="1"/>
              <a:t>издавање</a:t>
            </a:r>
            <a:r>
              <a:rPr lang="sr-Latn-RS" sz="2400" b="1" dirty="0"/>
              <a:t> </a:t>
            </a:r>
            <a:r>
              <a:rPr lang="sr-Latn-RS" sz="2400" b="1" dirty="0" err="1"/>
              <a:t>платног</a:t>
            </a:r>
            <a:r>
              <a:rPr lang="sr-Latn-RS" sz="2400" b="1" dirty="0"/>
              <a:t> </a:t>
            </a:r>
            <a:r>
              <a:rPr lang="sr-Latn-RS" sz="2400" b="1" dirty="0" err="1"/>
              <a:t>налога</a:t>
            </a:r>
            <a:r>
              <a:rPr lang="sr-Latn-RS" sz="2400" dirty="0"/>
              <a:t>. </a:t>
            </a:r>
            <a:r>
              <a:rPr lang="sr-Latn-RS" sz="2400" dirty="0" err="1"/>
              <a:t>Ако</a:t>
            </a:r>
            <a:r>
              <a:rPr lang="sr-Latn-RS" sz="2400" dirty="0"/>
              <a:t> </a:t>
            </a:r>
            <a:r>
              <a:rPr lang="sr-Latn-RS" sz="2400" dirty="0" err="1"/>
              <a:t>тужилац</a:t>
            </a:r>
            <a:r>
              <a:rPr lang="sr-Latn-RS" sz="2400" dirty="0"/>
              <a:t> </a:t>
            </a:r>
            <a:r>
              <a:rPr lang="sr-Latn-RS" sz="2400" dirty="0" err="1"/>
              <a:t>не</a:t>
            </a:r>
            <a:r>
              <a:rPr lang="sr-Latn-RS" sz="2400" dirty="0"/>
              <a:t> </a:t>
            </a:r>
            <a:r>
              <a:rPr lang="sr-Latn-RS" sz="2400" dirty="0" err="1"/>
              <a:t>учини</a:t>
            </a:r>
            <a:r>
              <a:rPr lang="sr-Latn-RS" sz="2400" dirty="0"/>
              <a:t> </a:t>
            </a:r>
            <a:r>
              <a:rPr lang="sr-Latn-RS" sz="2400" dirty="0" err="1"/>
              <a:t>вероватним</a:t>
            </a:r>
            <a:r>
              <a:rPr lang="sr-Latn-RS" sz="2400" dirty="0"/>
              <a:t> </a:t>
            </a:r>
            <a:r>
              <a:rPr lang="sr-Latn-RS" sz="2400" dirty="0" err="1"/>
              <a:t>постојање</a:t>
            </a:r>
            <a:r>
              <a:rPr lang="sr-Latn-RS" sz="2400" dirty="0"/>
              <a:t> </a:t>
            </a:r>
            <a:r>
              <a:rPr lang="sr-Latn-RS" sz="2400" dirty="0" err="1"/>
              <a:t>правног</a:t>
            </a:r>
            <a:r>
              <a:rPr lang="sr-Latn-RS" sz="2400" dirty="0"/>
              <a:t> </a:t>
            </a:r>
            <a:r>
              <a:rPr lang="sr-Latn-RS" sz="2400" dirty="0" err="1"/>
              <a:t>интереса</a:t>
            </a:r>
            <a:r>
              <a:rPr lang="sr-Latn-RS" sz="2400" dirty="0"/>
              <a:t> </a:t>
            </a:r>
            <a:r>
              <a:rPr lang="sr-Latn-RS" sz="2400" dirty="0" err="1"/>
              <a:t>за</a:t>
            </a:r>
            <a:r>
              <a:rPr lang="sr-Latn-RS" sz="2400" dirty="0"/>
              <a:t> </a:t>
            </a:r>
            <a:r>
              <a:rPr lang="sr-Latn-RS" sz="2400" dirty="0" err="1"/>
              <a:t>издавање</a:t>
            </a:r>
            <a:r>
              <a:rPr lang="sr-Latn-RS" sz="2400" dirty="0"/>
              <a:t> </a:t>
            </a:r>
            <a:r>
              <a:rPr lang="sr-Latn-RS" sz="2400" dirty="0" err="1"/>
              <a:t>платног</a:t>
            </a:r>
            <a:r>
              <a:rPr lang="sr-Latn-RS" sz="2400" dirty="0"/>
              <a:t> </a:t>
            </a:r>
            <a:r>
              <a:rPr lang="sr-Latn-RS" sz="2400" dirty="0" err="1"/>
              <a:t>налога</a:t>
            </a:r>
            <a:r>
              <a:rPr lang="sr-Latn-RS" sz="2400" dirty="0"/>
              <a:t>, </a:t>
            </a:r>
            <a:r>
              <a:rPr lang="sr-Latn-RS" sz="2400" dirty="0" err="1"/>
              <a:t>суд</a:t>
            </a:r>
            <a:r>
              <a:rPr lang="sr-Latn-RS" sz="2400" dirty="0"/>
              <a:t> </a:t>
            </a:r>
            <a:r>
              <a:rPr lang="sr-Latn-RS" sz="2400" dirty="0" err="1"/>
              <a:t>ће</a:t>
            </a:r>
            <a:r>
              <a:rPr lang="sr-Latn-RS" sz="2400" dirty="0"/>
              <a:t> </a:t>
            </a:r>
            <a:r>
              <a:rPr lang="sr-Latn-RS" sz="2400" dirty="0" err="1"/>
              <a:t>тужбу</a:t>
            </a:r>
            <a:r>
              <a:rPr lang="sr-Latn-RS" sz="2400" dirty="0"/>
              <a:t> </a:t>
            </a:r>
            <a:r>
              <a:rPr lang="sr-Latn-RS" sz="2400" dirty="0" err="1"/>
              <a:t>да</a:t>
            </a:r>
            <a:r>
              <a:rPr lang="sr-Latn-RS" sz="2400" dirty="0"/>
              <a:t> </a:t>
            </a:r>
            <a:r>
              <a:rPr lang="sr-Latn-RS" sz="2400" dirty="0" err="1"/>
              <a:t>одбаци</a:t>
            </a:r>
            <a:r>
              <a:rPr lang="sr-Latn-RS" sz="2400" dirty="0" smtClean="0"/>
              <a:t>.</a:t>
            </a:r>
            <a:r>
              <a:rPr lang="sr-Cyrl-RS" sz="2400" dirty="0" smtClean="0"/>
              <a:t>“</a:t>
            </a:r>
            <a:endParaRPr lang="sr-Latn-RS" sz="2400" dirty="0"/>
          </a:p>
          <a:p>
            <a:pPr marL="0" indent="0">
              <a:buNone/>
            </a:pPr>
            <a:endParaRPr lang="ru-RU" dirty="0"/>
          </a:p>
          <a:p>
            <a:pPr marL="0" indent="0">
              <a:buNone/>
            </a:pPr>
            <a:endParaRPr lang="sr-Cyrl-RS" dirty="0" smtClean="0"/>
          </a:p>
        </p:txBody>
      </p:sp>
    </p:spTree>
    <p:extLst>
      <p:ext uri="{BB962C8B-B14F-4D97-AF65-F5344CB8AC3E}">
        <p14:creationId xmlns:p14="http://schemas.microsoft.com/office/powerpoint/2010/main" val="1149804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1196752"/>
            <a:ext cx="8229600" cy="4968552"/>
          </a:xfrm>
        </p:spPr>
        <p:txBody>
          <a:bodyPr>
            <a:noAutofit/>
          </a:bodyPr>
          <a:lstStyle/>
          <a:p>
            <a:pPr marL="0" indent="0">
              <a:buNone/>
            </a:pPr>
            <a:r>
              <a:rPr lang="sr-Cyrl-RS" sz="1600" b="1" dirty="0" smtClean="0"/>
              <a:t>Питање бр. 22</a:t>
            </a:r>
          </a:p>
          <a:p>
            <a:pPr marL="0" indent="0" algn="just">
              <a:buNone/>
            </a:pPr>
            <a:r>
              <a:rPr lang="ru-RU" sz="1600" dirty="0"/>
              <a:t>Тужилац, привредно друштво, подноси тужбу ради наплате закупнине свог пословног простора, по основу писменог уговора о закупу закљученим са туженим. Уз тужбу не доставља, нити у тужби наводи да је туженом испоставио рачуне за тражене закупнине у утуженом периоду. Да ли суд може, након одржаног рочишта за утврђивање правног интереса, уколико тужилац не докаже да има неки други правни интерес, одбацити тужбу због недостатка истог, будући да је тужилац требао, као привредно друштво, да изда рачуне на име закупнине, а затим, уколико их тужени не плати благовремено, наплату покушати у извршном поступку? </a:t>
            </a:r>
          </a:p>
          <a:p>
            <a:pPr marL="0" indent="0">
              <a:buNone/>
            </a:pPr>
            <a:endParaRPr lang="ru-RU" sz="1600" dirty="0"/>
          </a:p>
          <a:p>
            <a:pPr marL="0" indent="0">
              <a:buNone/>
            </a:pPr>
            <a:r>
              <a:rPr lang="ru-RU" sz="1600" b="1" dirty="0"/>
              <a:t>Одговор:</a:t>
            </a:r>
          </a:p>
          <a:p>
            <a:pPr marL="0" indent="0" algn="just">
              <a:buNone/>
            </a:pPr>
            <a:r>
              <a:rPr lang="ru-RU" sz="1600" dirty="0"/>
              <a:t>Право тужиоца на наплату закупнине не зависи од испостављања рачуна. Ако истих нема уз тужбу, тужба због тога није неуредна, нити долази у обзир </a:t>
            </a:r>
            <a:r>
              <a:rPr lang="ru-RU" sz="1600" dirty="0" smtClean="0"/>
              <a:t>одбацивање </a:t>
            </a:r>
            <a:r>
              <a:rPr lang="ru-RU" sz="1600" dirty="0"/>
              <a:t>тужбе због непостојања правног интереса тужиоца да наплати своје потраживање, већ ће се о тужбеном захтеву одлучивати мериторно.</a:t>
            </a:r>
          </a:p>
          <a:p>
            <a:pPr marL="0" indent="0" algn="just">
              <a:buNone/>
            </a:pPr>
            <a:r>
              <a:rPr lang="ru-RU" sz="1600" dirty="0"/>
              <a:t>Одбацивање тужбе дошло би у обзир само у случају из члана 455. став 4. Закона о парничном поступку, али та одредба предвиђа постојање веродостојне исправе, а питање полази од непостојања такве исправе, при чему разлози непостојања такве исправе – рачуна нису од значаја</a:t>
            </a:r>
            <a:r>
              <a:rPr lang="ru-RU" sz="1600" dirty="0" smtClean="0"/>
              <a:t>.</a:t>
            </a:r>
          </a:p>
          <a:p>
            <a:pPr marL="0" indent="0" algn="just">
              <a:buNone/>
            </a:pPr>
            <a:endParaRPr lang="ru-RU" sz="1600" dirty="0"/>
          </a:p>
          <a:p>
            <a:pPr marL="0" indent="0" algn="just">
              <a:buNone/>
            </a:pPr>
            <a:r>
              <a:rPr lang="ru-RU" sz="1600" b="1" dirty="0" smtClean="0"/>
              <a:t>Билтен ПАС, бр. 4/18, стр. </a:t>
            </a:r>
            <a:r>
              <a:rPr lang="ru-RU" sz="1600" b="1" dirty="0" smtClean="0"/>
              <a:t>25–26</a:t>
            </a:r>
            <a:endParaRPr lang="ru-RU" sz="1600" b="1" dirty="0"/>
          </a:p>
          <a:p>
            <a:pPr marL="0" indent="0">
              <a:buNone/>
            </a:pPr>
            <a:endParaRPr lang="sr-Latn-RS" sz="1600" dirty="0"/>
          </a:p>
        </p:txBody>
      </p:sp>
    </p:spTree>
    <p:extLst>
      <p:ext uri="{BB962C8B-B14F-4D97-AF65-F5344CB8AC3E}">
        <p14:creationId xmlns:p14="http://schemas.microsoft.com/office/powerpoint/2010/main" val="257158633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sr-Cyrl-RS" sz="1400" b="1" dirty="0" smtClean="0"/>
              <a:t>Питање бр. 24</a:t>
            </a:r>
          </a:p>
          <a:p>
            <a:pPr marL="0" indent="0">
              <a:buNone/>
            </a:pPr>
            <a:r>
              <a:rPr lang="ru-RU" sz="1400" dirty="0" smtClean="0"/>
              <a:t>Да </a:t>
            </a:r>
            <a:r>
              <a:rPr lang="ru-RU" sz="1400" dirty="0"/>
              <a:t>ли може да се поднесе тужба због неплаћених рачуна, без да се пре тога тражи извршење по тим рачунима и без ваљаног разлога да за то постоји правни интерес?</a:t>
            </a:r>
            <a:endParaRPr lang="sr-Cyrl-RS" sz="1400" dirty="0" smtClean="0"/>
          </a:p>
          <a:p>
            <a:pPr marL="0" indent="0">
              <a:buNone/>
            </a:pPr>
            <a:r>
              <a:rPr lang="ru-RU" sz="1400" b="1" dirty="0" smtClean="0"/>
              <a:t>Одговор:</a:t>
            </a:r>
          </a:p>
          <a:p>
            <a:pPr marL="0" indent="0" algn="just">
              <a:buNone/>
            </a:pPr>
            <a:r>
              <a:rPr lang="ru-RU" sz="1400" dirty="0" smtClean="0"/>
              <a:t>Из </a:t>
            </a:r>
            <a:r>
              <a:rPr lang="ru-RU" sz="1400" dirty="0"/>
              <a:t>питања произлази да су уз тужбу приложени рачуни чија се наплата тражи у парничном поступку.</a:t>
            </a:r>
          </a:p>
          <a:p>
            <a:pPr marL="0" indent="0" algn="just">
              <a:buNone/>
            </a:pPr>
            <a:r>
              <a:rPr lang="ru-RU" sz="1400" dirty="0"/>
              <a:t>Према одредби члана 455. став 4. Закона о парничном поступку, ако на основу веродостојне исправе може да се тражи извршење у складу са законом којим се уређује извршење и обезбеђење, суд ће да изда платни налог само ако тужилац учини вероватним постојање правног интереса за издавање платног налога. Ако тужилац не учини вероватним постојање правног интереса за издавање платног налога, суд ће тужбу да одбаци.</a:t>
            </a:r>
          </a:p>
          <a:p>
            <a:pPr marL="0" indent="0" algn="just">
              <a:buNone/>
            </a:pPr>
            <a:r>
              <a:rPr lang="ru-RU" sz="1400" dirty="0"/>
              <a:t>Према одредби члана 52. став 2. Закона о извршењу и обезбеђењу, веродостојна исправа је и рачун, али не самостално, већ са отпремницом или другим писменим доказом о томе да је извршни дужник обавештен о његовој обавези. Према одредби члана 455. став 2. Закона о парничном поступку, веродостојна исправа је и фактура (самостално, без других исправа</a:t>
            </a:r>
            <a:r>
              <a:rPr lang="ru-RU" sz="1400" dirty="0" smtClean="0"/>
              <a:t>).</a:t>
            </a:r>
            <a:endParaRPr lang="ru-RU" sz="1400" dirty="0"/>
          </a:p>
          <a:p>
            <a:pPr marL="0" indent="0" algn="just">
              <a:buNone/>
            </a:pPr>
            <a:r>
              <a:rPr lang="ru-RU" sz="1400" dirty="0"/>
              <a:t>У ситуацији из питања, на основу само рачуна приложених уз тужбу не може се тражити извршење у складу са Законом о извршењу и обезбеђењу, па нема ни потребе да тужилац доказује правни интерес за издавање платног налога, ни услова да суд одбаци тужбу у смислу члана 455. став 4. Закона о парничном поступку</a:t>
            </a:r>
            <a:r>
              <a:rPr lang="ru-RU" sz="1400" dirty="0" smtClean="0"/>
              <a:t>.</a:t>
            </a:r>
            <a:endParaRPr lang="ru-RU" sz="1400" dirty="0"/>
          </a:p>
          <a:p>
            <a:pPr marL="0" indent="0">
              <a:buNone/>
            </a:pPr>
            <a:r>
              <a:rPr lang="sr-Cyrl-RS" sz="1400" b="1" dirty="0" smtClean="0"/>
              <a:t>Билтен ПАС, бр. 4/18, стр. </a:t>
            </a:r>
            <a:r>
              <a:rPr lang="sr-Cyrl-RS" sz="1400" b="1" dirty="0" smtClean="0"/>
              <a:t>26–27</a:t>
            </a:r>
            <a:endParaRPr lang="sr-Latn-RS" sz="1400" b="1" dirty="0"/>
          </a:p>
        </p:txBody>
      </p:sp>
    </p:spTree>
    <p:extLst>
      <p:ext uri="{BB962C8B-B14F-4D97-AF65-F5344CB8AC3E}">
        <p14:creationId xmlns:p14="http://schemas.microsoft.com/office/powerpoint/2010/main" val="426120565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600201"/>
            <a:ext cx="8229600" cy="892696"/>
          </a:xfrm>
        </p:spPr>
        <p:txBody>
          <a:bodyPr/>
          <a:lstStyle/>
          <a:p>
            <a:pPr marL="0" indent="0" algn="ctr">
              <a:buNone/>
            </a:pPr>
            <a:r>
              <a:rPr lang="sr-Cyrl-RS" b="1" dirty="0" smtClean="0"/>
              <a:t>Пребијање </a:t>
            </a:r>
            <a:r>
              <a:rPr lang="sr-Cyrl-RS" b="1" dirty="0" smtClean="0"/>
              <a:t>потраживања</a:t>
            </a:r>
          </a:p>
          <a:p>
            <a:pPr marL="0" indent="0" algn="ctr">
              <a:buNone/>
            </a:pPr>
            <a:r>
              <a:rPr lang="sr-Cyrl-RS" b="1" dirty="0" smtClean="0"/>
              <a:t>као најзаступљеније</a:t>
            </a:r>
            <a:endParaRPr lang="sr-Cyrl-RS" b="1" dirty="0" smtClean="0"/>
          </a:p>
          <a:p>
            <a:pPr marL="0" indent="0" algn="ctr">
              <a:buNone/>
            </a:pPr>
            <a:endParaRPr lang="sr-Latn-RS" dirty="0"/>
          </a:p>
        </p:txBody>
      </p:sp>
      <p:sp>
        <p:nvSpPr>
          <p:cNvPr id="3" name="Content Placeholder 1"/>
          <p:cNvSpPr txBox="1">
            <a:spLocks/>
          </p:cNvSpPr>
          <p:nvPr/>
        </p:nvSpPr>
        <p:spPr>
          <a:xfrm>
            <a:off x="475344" y="3212976"/>
            <a:ext cx="8229600" cy="892696"/>
          </a:xfrm>
          <a:prstGeom prst="rect">
            <a:avLst/>
          </a:prstGeom>
        </p:spPr>
        <p:txBody>
          <a:bodyPr/>
          <a:lstStyle>
            <a:lvl1pPr marL="342900" indent="-342900" algn="l"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pPr>
            <a:r>
              <a:rPr lang="sr-Cyrl-RS" dirty="0" smtClean="0"/>
              <a:t>1. Пребијање потраживања од стране стечајног повериоца</a:t>
            </a:r>
          </a:p>
          <a:p>
            <a:pPr marL="0" indent="0" algn="ctr">
              <a:buFont typeface="Arial" panose="020B0604020202020204" pitchFamily="34" charset="0"/>
              <a:buNone/>
            </a:pPr>
            <a:endParaRPr lang="sr-Cyrl-RS" dirty="0" smtClean="0"/>
          </a:p>
          <a:p>
            <a:pPr marL="0" indent="0" algn="ctr">
              <a:buFont typeface="Arial" panose="020B0604020202020204" pitchFamily="34" charset="0"/>
              <a:buNone/>
            </a:pPr>
            <a:endParaRPr lang="sr-Latn-RS" dirty="0"/>
          </a:p>
        </p:txBody>
      </p:sp>
      <p:sp>
        <p:nvSpPr>
          <p:cNvPr id="4" name="Content Placeholder 1"/>
          <p:cNvSpPr txBox="1">
            <a:spLocks/>
          </p:cNvSpPr>
          <p:nvPr/>
        </p:nvSpPr>
        <p:spPr>
          <a:xfrm>
            <a:off x="511632" y="4365104"/>
            <a:ext cx="8229600" cy="892696"/>
          </a:xfrm>
          <a:prstGeom prst="rect">
            <a:avLst/>
          </a:prstGeom>
        </p:spPr>
        <p:txBody>
          <a:bodyPr/>
          <a:lstStyle>
            <a:lvl1pPr marL="342900" indent="-342900" algn="l"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pPr>
            <a:r>
              <a:rPr lang="sr-Cyrl-RS" dirty="0" smtClean="0"/>
              <a:t>2. Пребијање потраживања од стране стечајног дужника</a:t>
            </a:r>
          </a:p>
          <a:p>
            <a:pPr marL="0" indent="0" algn="ctr">
              <a:buFont typeface="Arial" panose="020B0604020202020204" pitchFamily="34" charset="0"/>
              <a:buNone/>
            </a:pPr>
            <a:endParaRPr lang="sr-Cyrl-RS" dirty="0" smtClean="0"/>
          </a:p>
          <a:p>
            <a:pPr marL="0" indent="0" algn="ctr">
              <a:buFont typeface="Arial" panose="020B0604020202020204" pitchFamily="34" charset="0"/>
              <a:buNone/>
            </a:pPr>
            <a:endParaRPr lang="sr-Latn-RS" dirty="0"/>
          </a:p>
        </p:txBody>
      </p:sp>
    </p:spTree>
    <p:extLst>
      <p:ext uri="{BB962C8B-B14F-4D97-AF65-F5344CB8AC3E}">
        <p14:creationId xmlns:p14="http://schemas.microsoft.com/office/powerpoint/2010/main" val="33373711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sr-Cyrl-RS" sz="2000" b="1" dirty="0" smtClean="0"/>
              <a:t>1. Пребијање потраживања од стране стечајног повериоца</a:t>
            </a:r>
          </a:p>
          <a:p>
            <a:pPr marL="0" indent="0">
              <a:buNone/>
            </a:pPr>
            <a:endParaRPr lang="sr-Cyrl-RS" sz="2000" b="1" dirty="0"/>
          </a:p>
          <a:p>
            <a:pPr marL="0" indent="0">
              <a:buNone/>
            </a:pPr>
            <a:r>
              <a:rPr lang="sr-Cyrl-RS" sz="2000" b="1" dirty="0" smtClean="0"/>
              <a:t>Питање бр. 41:</a:t>
            </a:r>
            <a:endParaRPr lang="sr-Latn-RS" sz="2000" dirty="0"/>
          </a:p>
          <a:p>
            <a:pPr marL="0" indent="0" algn="just">
              <a:buNone/>
            </a:pPr>
            <a:r>
              <a:rPr lang="sr-Cyrl-RS" sz="2000" b="1" dirty="0"/>
              <a:t>Да ли се у стечајном поступку, након истека рока за пријаву потраживања, може вршити компензација потраживања у ситуацији када се пресудом утврди да стечајни поверилац има истовремено и потраживање према стечајном дужнику и дуг (по противтужби) према стечајном дужнику?</a:t>
            </a:r>
            <a:endParaRPr lang="sr-Latn-RS" sz="2000" dirty="0"/>
          </a:p>
          <a:p>
            <a:pPr marL="0" indent="0" algn="just">
              <a:buNone/>
            </a:pPr>
            <a:r>
              <a:rPr lang="sr-Cyrl-RS" sz="2000" dirty="0"/>
              <a:t> </a:t>
            </a:r>
            <a:endParaRPr lang="sr-Latn-RS" sz="2000" dirty="0"/>
          </a:p>
          <a:p>
            <a:pPr marL="0" indent="0" algn="just">
              <a:buNone/>
            </a:pPr>
            <a:r>
              <a:rPr lang="sr-Cyrl-RS" sz="2000" b="1" dirty="0" smtClean="0"/>
              <a:t>Питање бр. 42:</a:t>
            </a:r>
            <a:endParaRPr lang="sr-Latn-RS" sz="2000" dirty="0"/>
          </a:p>
          <a:p>
            <a:pPr marL="0" indent="0" algn="just">
              <a:buNone/>
            </a:pPr>
            <a:r>
              <a:rPr lang="sr-Cyrl-RS" sz="2000" b="1" dirty="0"/>
              <a:t>Да ли је дозвољена судска компензација у ситуацији када је над тужиоцем отворен поступак стечаја, а тужени није уз пријаву потраживања над њим приложио и изјаву о компензацији. У случају да није дозвољена, каква одлука треба да буде о </a:t>
            </a:r>
            <a:r>
              <a:rPr lang="sr-Cyrl-RS" sz="2000" b="1" dirty="0" err="1"/>
              <a:t>изјављеном</a:t>
            </a:r>
            <a:r>
              <a:rPr lang="sr-Cyrl-RS" sz="2000" b="1" dirty="0"/>
              <a:t> приговору компензације од стране туженог према тужиоцу који је у стечају?</a:t>
            </a:r>
            <a:endParaRPr lang="sr-Latn-RS" sz="2000" dirty="0"/>
          </a:p>
          <a:p>
            <a:pPr marL="0" indent="0">
              <a:buNone/>
            </a:pPr>
            <a:r>
              <a:rPr lang="sr-Cyrl-RS" sz="1800" dirty="0"/>
              <a:t> </a:t>
            </a:r>
            <a:endParaRPr lang="sr-Latn-RS" sz="1800" dirty="0"/>
          </a:p>
        </p:txBody>
      </p:sp>
    </p:spTree>
    <p:extLst>
      <p:ext uri="{BB962C8B-B14F-4D97-AF65-F5344CB8AC3E}">
        <p14:creationId xmlns:p14="http://schemas.microsoft.com/office/powerpoint/2010/main" val="288382004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txBox="1">
            <a:spLocks/>
          </p:cNvSpPr>
          <p:nvPr/>
        </p:nvSpPr>
        <p:spPr>
          <a:xfrm>
            <a:off x="827584" y="116632"/>
            <a:ext cx="8316416" cy="1143000"/>
          </a:xfrm>
          <a:prstGeom prst="rect">
            <a:avLst/>
          </a:prstGeom>
        </p:spPr>
        <p:txBody>
          <a:bodyPr>
            <a:normAutofit fontScale="97500"/>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eaLnBrk="1" fontAlgn="auto" hangingPunct="1">
              <a:spcAft>
                <a:spcPts val="0"/>
              </a:spcAft>
              <a:defRPr/>
            </a:pPr>
            <a:endParaRPr lang="ru-RU" sz="3800" dirty="0">
              <a:solidFill>
                <a:prstClr val="white"/>
              </a:solidFill>
            </a:endParaRPr>
          </a:p>
        </p:txBody>
      </p:sp>
      <p:sp>
        <p:nvSpPr>
          <p:cNvPr id="2" name="Content Placeholder 1">
            <a:extLst>
              <a:ext uri="{FF2B5EF4-FFF2-40B4-BE49-F238E27FC236}">
                <a16:creationId xmlns="" xmlns:a16="http://schemas.microsoft.com/office/drawing/2014/main" id="{B5974154-05EE-451D-B9B5-AA99453F92D2}"/>
              </a:ext>
            </a:extLst>
          </p:cNvPr>
          <p:cNvSpPr>
            <a:spLocks noGrp="1"/>
          </p:cNvSpPr>
          <p:nvPr>
            <p:ph idx="1"/>
          </p:nvPr>
        </p:nvSpPr>
        <p:spPr/>
        <p:txBody>
          <a:bodyPr/>
          <a:lstStyle/>
          <a:p>
            <a:pPr marL="0" indent="0" algn="ctr">
              <a:buNone/>
            </a:pPr>
            <a:endParaRPr lang="sr-Cyrl-RS" dirty="0" smtClean="0"/>
          </a:p>
          <a:p>
            <a:pPr marL="0" indent="0" algn="ctr">
              <a:buNone/>
            </a:pPr>
            <a:r>
              <a:rPr lang="sr-Cyrl-RS" dirty="0" smtClean="0"/>
              <a:t>Члан 81 Закона о стечајном поступку </a:t>
            </a:r>
          </a:p>
          <a:p>
            <a:pPr marL="0" indent="0" algn="ctr">
              <a:buNone/>
            </a:pPr>
            <a:r>
              <a:rPr lang="ru-RU" sz="2000" dirty="0" smtClean="0"/>
              <a:t>(</a:t>
            </a:r>
            <a:r>
              <a:rPr lang="sr-Latn-RS" sz="2000" dirty="0" smtClean="0"/>
              <a:t>„</a:t>
            </a:r>
            <a:r>
              <a:rPr lang="ru-RU" sz="2000" dirty="0" smtClean="0"/>
              <a:t>Сл</a:t>
            </a:r>
            <a:r>
              <a:rPr lang="ru-RU" sz="2000" dirty="0"/>
              <a:t>. гласник </a:t>
            </a:r>
            <a:r>
              <a:rPr lang="ru-RU" sz="2000" dirty="0" smtClean="0"/>
              <a:t>РС</a:t>
            </a:r>
            <a:r>
              <a:rPr lang="sr-Latn-RS" sz="2000" dirty="0" smtClean="0"/>
              <a:t>“</a:t>
            </a:r>
            <a:r>
              <a:rPr lang="ru-RU" sz="2000" dirty="0" smtClean="0"/>
              <a:t>, </a:t>
            </a:r>
            <a:r>
              <a:rPr lang="ru-RU" sz="2000" dirty="0"/>
              <a:t>бр. 84/2004 и </a:t>
            </a:r>
            <a:r>
              <a:rPr lang="ru-RU" sz="2000" dirty="0" smtClean="0"/>
              <a:t>85/2005 </a:t>
            </a:r>
            <a:r>
              <a:rPr lang="sr-Latn-RS" sz="2000" dirty="0"/>
              <a:t>–</a:t>
            </a:r>
            <a:r>
              <a:rPr lang="ru-RU" sz="2000" dirty="0" smtClean="0"/>
              <a:t> </a:t>
            </a:r>
            <a:r>
              <a:rPr lang="ru-RU" sz="2000" dirty="0"/>
              <a:t>др. закон</a:t>
            </a:r>
            <a:r>
              <a:rPr lang="ru-RU" sz="2000" dirty="0" smtClean="0"/>
              <a:t>)</a:t>
            </a:r>
          </a:p>
          <a:p>
            <a:pPr marL="0" indent="0" algn="ctr">
              <a:buNone/>
            </a:pPr>
            <a:endParaRPr lang="ru-RU" sz="2000" dirty="0"/>
          </a:p>
          <a:p>
            <a:pPr marL="0" indent="0" algn="just">
              <a:buNone/>
            </a:pPr>
            <a:r>
              <a:rPr lang="sr-Latn-RS" sz="2400" b="1" dirty="0" smtClean="0"/>
              <a:t>„</a:t>
            </a:r>
            <a:r>
              <a:rPr lang="ru-RU" sz="2400" b="1" dirty="0" smtClean="0"/>
              <a:t>Стечајна </a:t>
            </a:r>
            <a:r>
              <a:rPr lang="ru-RU" sz="2400" b="1" dirty="0"/>
              <a:t>маса је целокупна имовина стечајног дужника у земљи и иностранству на дан покретања стечајног поступка, као и имовина коју стечајни </a:t>
            </a:r>
            <a:r>
              <a:rPr lang="ru-RU" sz="2400" b="1" dirty="0" smtClean="0"/>
              <a:t>дужник стекне </a:t>
            </a:r>
            <a:r>
              <a:rPr lang="ru-RU" sz="2400" b="1" dirty="0"/>
              <a:t>током стечајног поступка</a:t>
            </a:r>
            <a:r>
              <a:rPr lang="ru-RU" sz="2400" b="1" dirty="0" smtClean="0"/>
              <a:t>.</a:t>
            </a:r>
            <a:r>
              <a:rPr lang="sr-Latn-RS" sz="2400" b="1" dirty="0" smtClean="0"/>
              <a:t>“</a:t>
            </a:r>
          </a:p>
          <a:p>
            <a:pPr marL="0" indent="0" algn="ctr">
              <a:buNone/>
            </a:pPr>
            <a:endParaRPr lang="sr-Latn-RS" sz="2000" dirty="0"/>
          </a:p>
        </p:txBody>
      </p:sp>
    </p:spTree>
    <p:extLst>
      <p:ext uri="{BB962C8B-B14F-4D97-AF65-F5344CB8AC3E}">
        <p14:creationId xmlns:p14="http://schemas.microsoft.com/office/powerpoint/2010/main" val="650369894"/>
      </p:ext>
    </p:extLst>
  </p:cSld>
  <p:clrMapOvr>
    <a:masterClrMapping/>
  </p:clrMapOvr>
  <p:transition spd="med">
    <p:fad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lgn="just">
              <a:buNone/>
            </a:pPr>
            <a:r>
              <a:rPr lang="sr-Cyrl-RS" sz="1800" b="1" dirty="0"/>
              <a:t>Заједнички одговор:</a:t>
            </a:r>
            <a:endParaRPr lang="sr-Latn-RS" sz="1800" dirty="0"/>
          </a:p>
          <a:p>
            <a:pPr marL="0" indent="0" algn="just">
              <a:buNone/>
            </a:pPr>
            <a:endParaRPr lang="sr-Cyrl-RS" sz="1800" dirty="0" smtClean="0"/>
          </a:p>
          <a:p>
            <a:pPr marL="0" indent="0" algn="just">
              <a:buNone/>
            </a:pPr>
            <a:r>
              <a:rPr lang="sr-Cyrl-RS" sz="1800" dirty="0" smtClean="0"/>
              <a:t>Чланом </a:t>
            </a:r>
            <a:r>
              <a:rPr lang="sr-Cyrl-RS" sz="1800" dirty="0"/>
              <a:t>82. став 1. Закона о стечају прописано је да ако је поверилац пре подношења предлога за покретање стечајног поступка стекао право на пребијање свог потраживања према стечајном дужнику са потраживањем стечајног дужника према њему, отварањем стечајног поступка не губи се право на пребијање. Према ставу 2. наведене одредбе поверилац је дужан да до истека рока за пријаву потраживања суду достави пријаву на целокупан износ потраживања и изјаву о пребијању. У супротном, поверилац губи право на пребијање.</a:t>
            </a:r>
            <a:endParaRPr lang="sr-Latn-RS" sz="1800" dirty="0"/>
          </a:p>
          <a:p>
            <a:pPr marL="0" indent="0" algn="just">
              <a:buNone/>
            </a:pPr>
            <a:r>
              <a:rPr lang="sr-Cyrl-RS" sz="1800" dirty="0"/>
              <a:t>То значи, да би поверилац остварио право на пребијање, потребно је да су испуњени следећи услови:</a:t>
            </a:r>
            <a:endParaRPr lang="sr-Latn-RS" sz="1800" dirty="0"/>
          </a:p>
          <a:p>
            <a:pPr marL="0" lvl="0" indent="0" algn="just">
              <a:buNone/>
            </a:pPr>
            <a:r>
              <a:rPr lang="sr-Cyrl-RS" sz="1800" dirty="0" smtClean="0"/>
              <a:t>– да </a:t>
            </a:r>
            <a:r>
              <a:rPr lang="sr-Cyrl-RS" sz="1800" dirty="0"/>
              <a:t>постоји потраживање повериоца према стечајном дужнику,</a:t>
            </a:r>
            <a:endParaRPr lang="sr-Latn-RS" sz="1800" dirty="0"/>
          </a:p>
          <a:p>
            <a:pPr marL="0" lvl="0" indent="0" algn="just">
              <a:buNone/>
            </a:pPr>
            <a:r>
              <a:rPr lang="sr-Cyrl-RS" sz="1800" dirty="0" smtClean="0"/>
              <a:t>– да </a:t>
            </a:r>
            <a:r>
              <a:rPr lang="sr-Cyrl-RS" sz="1800" dirty="0"/>
              <a:t>стечајни дужник има потраживање према повериоцу, </a:t>
            </a:r>
            <a:endParaRPr lang="sr-Latn-RS" sz="1800" dirty="0"/>
          </a:p>
          <a:p>
            <a:pPr marL="0" lvl="0" indent="0" algn="just">
              <a:buNone/>
            </a:pPr>
            <a:r>
              <a:rPr lang="sr-Cyrl-RS" sz="1800" dirty="0" smtClean="0"/>
              <a:t>– да </a:t>
            </a:r>
            <a:r>
              <a:rPr lang="sr-Cyrl-RS" sz="1800" dirty="0"/>
              <a:t>је поверилац благовремено пријавио своје потраживање према стечајном дужнику,</a:t>
            </a:r>
            <a:endParaRPr lang="sr-Latn-RS" sz="1800" dirty="0"/>
          </a:p>
          <a:p>
            <a:pPr marL="0" indent="0" algn="just">
              <a:buNone/>
            </a:pPr>
            <a:endParaRPr lang="sr-Latn-RS" sz="1800" dirty="0"/>
          </a:p>
        </p:txBody>
      </p:sp>
    </p:spTree>
    <p:extLst>
      <p:ext uri="{BB962C8B-B14F-4D97-AF65-F5344CB8AC3E}">
        <p14:creationId xmlns:p14="http://schemas.microsoft.com/office/powerpoint/2010/main" val="180061357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lvl="0" indent="0">
              <a:buNone/>
            </a:pPr>
            <a:r>
              <a:rPr lang="sr-Cyrl-RS" sz="1800" dirty="0" smtClean="0"/>
              <a:t>– да </a:t>
            </a:r>
            <a:r>
              <a:rPr lang="sr-Cyrl-RS" sz="1800" dirty="0"/>
              <a:t>је поверилац до истека рока за пријављивање потраживања поднео и изјаву о пребијању.</a:t>
            </a:r>
            <a:endParaRPr lang="sr-Latn-RS" sz="1800" dirty="0"/>
          </a:p>
          <a:p>
            <a:pPr marL="0" indent="0">
              <a:buNone/>
            </a:pPr>
            <a:r>
              <a:rPr lang="sr-Cyrl-RS" sz="1800" dirty="0"/>
              <a:t>Стечајни управник ће повериоцу чије је потраживање основано оспорити право на пребијање, уколико је пребијање недопуштено. Пребијање је недопуштено:</a:t>
            </a:r>
            <a:endParaRPr lang="sr-Latn-RS" sz="1800" dirty="0"/>
          </a:p>
          <a:p>
            <a:pPr marL="0" indent="0">
              <a:buNone/>
            </a:pPr>
            <a:r>
              <a:rPr lang="sr-Cyrl-RS" sz="1800" dirty="0"/>
              <a:t>1) ако је стечајни поверилац потраживање стекао у последњих 6 месеци пре дана подношења предлога за покретање стечајног поступка, а стечајни поверилац је знао или је морао знати да је дужник неспособан за плаћање или да је презадужен,</a:t>
            </a:r>
            <a:endParaRPr lang="sr-Latn-RS" sz="1800" dirty="0"/>
          </a:p>
          <a:p>
            <a:pPr marL="0" indent="0">
              <a:buNone/>
            </a:pPr>
            <a:r>
              <a:rPr lang="sr-Cyrl-RS" sz="1800" dirty="0"/>
              <a:t>2) ако су се услови за пребијање стекли правним послом или другом правном радњом која се може побијати, а што је предвиђено чланом 83. став 1. тачка 1. и 2. Закона о стечају. Уколико је пребијање </a:t>
            </a:r>
            <a:r>
              <a:rPr lang="sr-Cyrl-RS" sz="1800" dirty="0" smtClean="0"/>
              <a:t>допуштено, </a:t>
            </a:r>
            <a:r>
              <a:rPr lang="sr-Cyrl-RS" sz="1800" dirty="0"/>
              <a:t>стечајни управник ће пребијање прихватити.</a:t>
            </a:r>
            <a:endParaRPr lang="sr-Latn-RS" sz="1800" dirty="0"/>
          </a:p>
          <a:p>
            <a:pPr marL="0" indent="0">
              <a:buNone/>
            </a:pPr>
            <a:endParaRPr lang="sr-Cyrl-RS" sz="1800" dirty="0" smtClean="0"/>
          </a:p>
        </p:txBody>
      </p:sp>
    </p:spTree>
    <p:extLst>
      <p:ext uri="{BB962C8B-B14F-4D97-AF65-F5344CB8AC3E}">
        <p14:creationId xmlns:p14="http://schemas.microsoft.com/office/powerpoint/2010/main" val="288382004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lgn="just">
              <a:buNone/>
            </a:pPr>
            <a:r>
              <a:rPr lang="sr-Cyrl-RS" sz="1800" dirty="0"/>
              <a:t>Из првог дела питања произлази да је поверилац пријавио потраживање у стечајном поступку, које потраживање је оспорено и поверилац упућен на парнични поступак. У парничном поступку поверилац је поднео тужбу којом тражи да се утврди да је његово потраживање основано. У истом том поступку стечајни дужник као тужени поднео је противтужбу ради остваривања свог потраживања. Из питања даље произлази да поверилац приликом подношења пријаве потраживања, а у року за подношење пријаве потраживања није поднео и изјаву о пребијању потраживања. Уколико поверилац није поднео у року са пријавом потраживања и изјаву о пребијању потраживања, изгубио је право на пребијање потраживања, без обзира што је његово потраживање основано. Стога ће у конкретној ситуацији парнични суд по тужби стечајног повериоца утврдити потраживање повериоца у односу на стечајног дужника. Међутим, по противтужби стечајног дужника суд ће обавезати стечајног повериоца на плаћање обавезе. Стечајни поверилац ће након што издејствује извршну исправу тражити исправљање коначне листе утврђених потраживања применом члана 116. став 7. Закона о стечају и своје потраживање ће намирити у стечајном поступку као и сви остали повериоци. Стечајни дужник који је издејствовао извршну исправу против стечајног повериоца, има право да своје потраживање наплати у целости и у извршном поступку.</a:t>
            </a:r>
            <a:endParaRPr lang="sr-Latn-RS" sz="1800" dirty="0"/>
          </a:p>
          <a:p>
            <a:pPr marL="0" indent="0">
              <a:buNone/>
            </a:pPr>
            <a:endParaRPr lang="sr-Latn-RS" sz="1800" dirty="0"/>
          </a:p>
        </p:txBody>
      </p:sp>
    </p:spTree>
    <p:extLst>
      <p:ext uri="{BB962C8B-B14F-4D97-AF65-F5344CB8AC3E}">
        <p14:creationId xmlns:p14="http://schemas.microsoft.com/office/powerpoint/2010/main" val="374602385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sr-Cyrl-RS" sz="1800" dirty="0"/>
              <a:t>Из наведеног произлази да поверилац који није поступио по члану 82. став 2. Закона о стечају и до истека рока за пријаву потраживања доставио суду пријаву на целокупан износ потраживања и изјаву о пребијању, не може пребити своје потраживање са </a:t>
            </a:r>
            <a:r>
              <a:rPr lang="sr-Cyrl-RS" sz="1800" dirty="0" err="1"/>
              <a:t>противпотраживањем</a:t>
            </a:r>
            <a:r>
              <a:rPr lang="sr-Cyrl-RS" sz="1800" dirty="0"/>
              <a:t> стечајног дужника ни у стечајном поступку, ни у парничном поступку у коме поверилац по тужби и дужник по противтужби остварују своја новчана потраживања.</a:t>
            </a:r>
            <a:endParaRPr lang="sr-Latn-RS" sz="1800" dirty="0"/>
          </a:p>
          <a:p>
            <a:pPr marL="0" indent="0">
              <a:buNone/>
            </a:pPr>
            <a:endParaRPr lang="sr-Cyrl-RS" sz="1800" dirty="0" smtClean="0"/>
          </a:p>
          <a:p>
            <a:pPr marL="0" indent="0">
              <a:buNone/>
            </a:pPr>
            <a:r>
              <a:rPr lang="sr-Cyrl-RS" sz="1800" dirty="0" smtClean="0"/>
              <a:t>Из </a:t>
            </a:r>
            <a:r>
              <a:rPr lang="sr-Cyrl-RS" sz="1800" dirty="0"/>
              <a:t>друге описане ситуације произлази да стечајни дужник (тужилац) тражи обавезивање туженог који је истовремено и стечајни поверилац стечајног </a:t>
            </a:r>
            <a:endParaRPr lang="sr-Latn-RS" sz="1800" dirty="0"/>
          </a:p>
          <a:p>
            <a:pPr marL="0" indent="0">
              <a:buNone/>
            </a:pPr>
            <a:r>
              <a:rPr lang="sr-Cyrl-RS" sz="1800" dirty="0" smtClean="0"/>
              <a:t>дужника</a:t>
            </a:r>
            <a:r>
              <a:rPr lang="sr-Cyrl-RS" sz="1800" dirty="0"/>
              <a:t>, на плаћање новчане обавезе. Тужени је у стечајном поступку над тужиоцем поднео пријаву потраживања, али уз пријаву потраживања није поднео и изјаву о пребијању. Из описаног чињеничног стања даље произлази да је потраживање туженог као стечајног повериоца основано и као такво утврђено у стечајном поступку над тужиоцем. Поставља се питање да ли у парници по тужби стечајног дужника ради наплате потраживања од стечајног повериоца, који је тужени, тужени са успехом може истицати приговор пребијања, иако уз пријаву потраживања није поднео изјаву о пребијању</a:t>
            </a:r>
            <a:r>
              <a:rPr lang="sr-Cyrl-RS" sz="1800" dirty="0" smtClean="0"/>
              <a:t>.</a:t>
            </a:r>
            <a:endParaRPr lang="sr-Latn-RS" sz="1800" dirty="0"/>
          </a:p>
        </p:txBody>
      </p:sp>
    </p:spTree>
    <p:extLst>
      <p:ext uri="{BB962C8B-B14F-4D97-AF65-F5344CB8AC3E}">
        <p14:creationId xmlns:p14="http://schemas.microsoft.com/office/powerpoint/2010/main" val="288382004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sr-Cyrl-RS" sz="1800" dirty="0"/>
              <a:t>Одговор на ово питање гласи:</a:t>
            </a:r>
            <a:endParaRPr lang="sr-Latn-RS" sz="1800" dirty="0"/>
          </a:p>
          <a:p>
            <a:pPr marL="0" indent="0">
              <a:buNone/>
            </a:pPr>
            <a:r>
              <a:rPr lang="sr-Cyrl-RS" sz="1800" dirty="0"/>
              <a:t>Како тужени није уз пријаву потраживања над тужиоцем доставио и изјаву о компензацији (пребијању), не може истицати у парници приговор компензације, па првостепени суд у таквој ситуацији приговор одбацује као недозвољен.</a:t>
            </a:r>
            <a:endParaRPr lang="sr-Latn-RS" sz="1800" dirty="0"/>
          </a:p>
          <a:p>
            <a:pPr marL="0" indent="0">
              <a:buNone/>
            </a:pPr>
            <a:r>
              <a:rPr lang="sr-Cyrl-RS" sz="1800" u="sng" dirty="0"/>
              <a:t>(Напомена:</a:t>
            </a:r>
            <a:r>
              <a:rPr lang="sr-Cyrl-RS" sz="1800" dirty="0"/>
              <a:t> Одговори на питања везана за пребијање потраживања и примену члана 82. Закона о стечају дати су у Билтену судске праксе привредних судова: 4/2015 (питање бр. 43 и 46) и Билтену судске праксе привредних судова: 4/2016 (питање бр. 23 и 24))</a:t>
            </a:r>
          </a:p>
          <a:p>
            <a:pPr marL="0" indent="0">
              <a:buNone/>
            </a:pPr>
            <a:r>
              <a:rPr lang="sr-Cyrl-RS" sz="1800" b="1" dirty="0"/>
              <a:t>Билтен ПАС,  бр. 3/17, стр. 41–43</a:t>
            </a:r>
            <a:endParaRPr lang="sr-Latn-RS" sz="1800" b="1" dirty="0"/>
          </a:p>
          <a:p>
            <a:pPr marL="0" indent="0">
              <a:buNone/>
            </a:pPr>
            <a:endParaRPr lang="sr-Latn-RS" sz="1800" dirty="0"/>
          </a:p>
          <a:p>
            <a:pPr marL="0" indent="0">
              <a:buNone/>
            </a:pPr>
            <a:endParaRPr lang="sr-Latn-RS" sz="1800" dirty="0"/>
          </a:p>
        </p:txBody>
      </p:sp>
    </p:spTree>
    <p:extLst>
      <p:ext uri="{BB962C8B-B14F-4D97-AF65-F5344CB8AC3E}">
        <p14:creationId xmlns:p14="http://schemas.microsoft.com/office/powerpoint/2010/main" val="288382004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sr-Cyrl-CS" sz="2000" b="1" dirty="0" smtClean="0"/>
              <a:t>Питање бр. 43</a:t>
            </a:r>
          </a:p>
          <a:p>
            <a:pPr marL="0" indent="0" algn="just">
              <a:buNone/>
            </a:pPr>
            <a:r>
              <a:rPr lang="sr-Cyrl-CS" sz="2000" b="1" dirty="0" smtClean="0"/>
              <a:t>Да </a:t>
            </a:r>
            <a:r>
              <a:rPr lang="sr-Cyrl-CS" sz="2000" b="1" dirty="0"/>
              <a:t>ли је дозвољена тужба за утврђење права на </a:t>
            </a:r>
            <a:r>
              <a:rPr lang="sr-Cyrl-CS" sz="2000" b="1" dirty="0" err="1"/>
              <a:t>пребој</a:t>
            </a:r>
            <a:r>
              <a:rPr lang="sr-Cyrl-CS" sz="2000" b="1" dirty="0"/>
              <a:t> потраживања, које право није прихваћено од стране стечајног управника у стечајном поступку, односно да ли је дозвољена тужба за утврђење потраживања стечајног повериоца, као тужиоца које је признато у стечајном поступку и утврђење потраживања стечајног дужника, као туженог и </a:t>
            </a:r>
            <a:r>
              <a:rPr lang="sr-Cyrl-CS" sz="2000" b="1" dirty="0" err="1"/>
              <a:t>пребој</a:t>
            </a:r>
            <a:r>
              <a:rPr lang="sr-Cyrl-CS" sz="2000" b="1" dirty="0"/>
              <a:t> тих потраживања у парници?</a:t>
            </a:r>
            <a:endParaRPr lang="sr-Latn-RS" sz="2000" dirty="0"/>
          </a:p>
          <a:p>
            <a:pPr marL="0" indent="0">
              <a:buNone/>
            </a:pPr>
            <a:r>
              <a:rPr lang="sr-Cyrl-CS" sz="2000" b="1" dirty="0"/>
              <a:t> </a:t>
            </a:r>
            <a:endParaRPr lang="sr-Latn-RS" sz="2000" dirty="0"/>
          </a:p>
          <a:p>
            <a:pPr marL="0" indent="0">
              <a:buNone/>
            </a:pPr>
            <a:r>
              <a:rPr lang="sr-Cyrl-CS" sz="2000" b="1" dirty="0" smtClean="0"/>
              <a:t>Одговор</a:t>
            </a:r>
            <a:r>
              <a:rPr lang="sr-Cyrl-CS" sz="2000" b="1" dirty="0"/>
              <a:t>:</a:t>
            </a:r>
            <a:endParaRPr lang="sr-Latn-RS" sz="2000" dirty="0"/>
          </a:p>
          <a:p>
            <a:pPr marL="0" indent="0">
              <a:buNone/>
            </a:pPr>
            <a:r>
              <a:rPr lang="sr-Latn-RS" sz="2000" dirty="0"/>
              <a:t>[…]</a:t>
            </a:r>
          </a:p>
          <a:p>
            <a:pPr marL="0" indent="0">
              <a:buNone/>
            </a:pPr>
            <a:r>
              <a:rPr lang="sr-Cyrl-CS" sz="2000" dirty="0"/>
              <a:t>Уколико стечајни управник оспори повериоцу право на пребијање из разлога који нису прописани чл. 83. ст. 1. Закона о стечају, поверилац има право да на радњу стечајног управника уложи примедбу, о којој одлучује стечајни судија, применом чл. 113. ст. 6. Закона о стечају. </a:t>
            </a:r>
            <a:endParaRPr lang="sr-Latn-RS" sz="2000" dirty="0"/>
          </a:p>
        </p:txBody>
      </p:sp>
    </p:spTree>
    <p:extLst>
      <p:ext uri="{BB962C8B-B14F-4D97-AF65-F5344CB8AC3E}">
        <p14:creationId xmlns:p14="http://schemas.microsoft.com/office/powerpoint/2010/main" val="61947482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sr-Cyrl-CS" sz="2000" dirty="0"/>
              <a:t>Уколико стечајни управник и након поновног разматрања захтева повериоца остане при одлуци да нису испуњени услови за пребијање, поверилац не може тужбом против стечајног дужника тражити утврђење права на пребијање. Тужба је недозвољена, обзиром да поверилац не може бити упућен на парницу, јер је његово потраживање признато. Како је тужба недозвољена, мора се одбацити.</a:t>
            </a:r>
            <a:endParaRPr lang="sr-Latn-RS" sz="2000" dirty="0"/>
          </a:p>
          <a:p>
            <a:pPr marL="0" indent="0" algn="just">
              <a:buNone/>
            </a:pPr>
            <a:endParaRPr lang="sr-Cyrl-CS" sz="2000" dirty="0" smtClean="0"/>
          </a:p>
          <a:p>
            <a:pPr marL="0" indent="0" algn="just">
              <a:buNone/>
            </a:pPr>
            <a:r>
              <a:rPr lang="sr-Cyrl-CS" sz="2000" dirty="0" smtClean="0"/>
              <a:t>Поверилац </a:t>
            </a:r>
            <a:r>
              <a:rPr lang="sr-Cyrl-CS" sz="2000" dirty="0"/>
              <a:t>чије је потраживање признато, а оспорено право на пребијање, не може тужбом против стечајног дужника тражити ни: утврђење свог потраживања, утврђење потраживања стечајног дужника као туженог и </a:t>
            </a:r>
            <a:r>
              <a:rPr lang="sr-Cyrl-CS" sz="2000" dirty="0" err="1"/>
              <a:t>пребој</a:t>
            </a:r>
            <a:r>
              <a:rPr lang="sr-Cyrl-CS" sz="2000" dirty="0"/>
              <a:t> тих потраживања. Таква тужба је такође недозвољена и треба је одбацити. </a:t>
            </a:r>
            <a:endParaRPr lang="sr-Latn-RS" sz="2000" dirty="0"/>
          </a:p>
          <a:p>
            <a:pPr marL="0" indent="0">
              <a:buNone/>
            </a:pPr>
            <a:endParaRPr lang="sr-Latn-RS" sz="2000" dirty="0"/>
          </a:p>
        </p:txBody>
      </p:sp>
    </p:spTree>
    <p:extLst>
      <p:ext uri="{BB962C8B-B14F-4D97-AF65-F5344CB8AC3E}">
        <p14:creationId xmlns:p14="http://schemas.microsoft.com/office/powerpoint/2010/main" val="196552067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lgn="just">
              <a:buNone/>
            </a:pPr>
            <a:r>
              <a:rPr lang="sr-Cyrl-CS" sz="2000" dirty="0"/>
              <a:t>Поверилац чије је потраживање признато, а оспорено право на пребијање, не може тужбом против стечајног дужника тражити ни: утврђење свог потраживања, утврђење потраживања стечајног дужника као туженог и </a:t>
            </a:r>
            <a:r>
              <a:rPr lang="sr-Cyrl-CS" sz="2000" dirty="0" err="1"/>
              <a:t>пребој</a:t>
            </a:r>
            <a:r>
              <a:rPr lang="sr-Cyrl-CS" sz="2000" dirty="0"/>
              <a:t> тих потраживања. Таква тужба је такође недозвољена и треба је одбацити. </a:t>
            </a:r>
            <a:endParaRPr lang="sr-Latn-RS" sz="2000" dirty="0"/>
          </a:p>
          <a:p>
            <a:pPr marL="0" indent="0">
              <a:buNone/>
            </a:pPr>
            <a:endParaRPr lang="sr-Cyrl-CS" sz="2000" dirty="0"/>
          </a:p>
          <a:p>
            <a:pPr marL="0" indent="0" algn="just">
              <a:buNone/>
            </a:pPr>
            <a:r>
              <a:rPr lang="sr-Cyrl-CS" sz="2000" dirty="0" smtClean="0"/>
              <a:t>Међутим</a:t>
            </a:r>
            <a:r>
              <a:rPr lang="sr-Cyrl-CS" sz="2000" dirty="0"/>
              <a:t>, уколико би стечајни дужник поднео тужбу против повериоца ради наплате потраживања у погледу кога је поверилац поднео изјаву о пребијању по одредби чл. 81. ст. 1. и 2. Закона о стечају, које пребијање стечајни управник није прихватио, стечајни поверилац би у том поступку могао успешно истицати приговор пребијања, уколико је исти оспорен у стечају, супротно чл. 83. ст. 1. Закона о стечају. У том парничном поступку по истакнутом приговору пребијања од стране стечајног повериоца као туженог, парнични суд би утврдио потраживање стечајног дужника, затим би утврдио потраживање стечајног повериоца, а након тога потраживања пребио до висине мањег потраживања. </a:t>
            </a:r>
            <a:endParaRPr lang="sr-Latn-RS" sz="2000" dirty="0"/>
          </a:p>
          <a:p>
            <a:pPr marL="0" indent="0">
              <a:buNone/>
            </a:pPr>
            <a:endParaRPr lang="sr-Latn-RS" sz="2000" dirty="0"/>
          </a:p>
        </p:txBody>
      </p:sp>
    </p:spTree>
    <p:extLst>
      <p:ext uri="{BB962C8B-B14F-4D97-AF65-F5344CB8AC3E}">
        <p14:creationId xmlns:p14="http://schemas.microsoft.com/office/powerpoint/2010/main" val="1563758484"/>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lgn="just">
              <a:buNone/>
            </a:pPr>
            <a:r>
              <a:rPr lang="sr-Cyrl-CS" sz="2000" dirty="0"/>
              <a:t>На основу овакве пресуде, нужно је исправити и коначну листу потраживања, тако што би признато потраживање стечајном повериоцу било умањено за износ који је стављен у </a:t>
            </a:r>
            <a:r>
              <a:rPr lang="sr-Cyrl-CS" sz="2000" dirty="0" err="1"/>
              <a:t>пребој</a:t>
            </a:r>
            <a:r>
              <a:rPr lang="sr-Cyrl-CS" sz="2000" dirty="0"/>
              <a:t>. </a:t>
            </a:r>
            <a:endParaRPr lang="sr-Latn-RS" sz="2000" dirty="0"/>
          </a:p>
          <a:p>
            <a:pPr marL="0" indent="0">
              <a:buNone/>
            </a:pPr>
            <a:r>
              <a:rPr lang="sr-Latn-RS" sz="2000" dirty="0"/>
              <a:t> </a:t>
            </a:r>
            <a:endParaRPr lang="sr-Cyrl-RS" sz="2000" dirty="0" smtClean="0"/>
          </a:p>
          <a:p>
            <a:pPr marL="0" indent="0">
              <a:buNone/>
            </a:pPr>
            <a:r>
              <a:rPr lang="sr-Cyrl-RS" sz="2000" b="1" dirty="0" smtClean="0"/>
              <a:t>Билтен ПАС, бр. 4/15, стр. 204–205.</a:t>
            </a:r>
            <a:endParaRPr lang="sr-Latn-RS" sz="2000" b="1" dirty="0"/>
          </a:p>
          <a:p>
            <a:pPr marL="0" indent="0">
              <a:buNone/>
            </a:pPr>
            <a:endParaRPr lang="sr-Latn-RS" dirty="0"/>
          </a:p>
        </p:txBody>
      </p:sp>
    </p:spTree>
    <p:extLst>
      <p:ext uri="{BB962C8B-B14F-4D97-AF65-F5344CB8AC3E}">
        <p14:creationId xmlns:p14="http://schemas.microsoft.com/office/powerpoint/2010/main" val="3033191653"/>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ru-RU" sz="1800" b="1" dirty="0" smtClean="0"/>
              <a:t>2. Пребијање потраживања од стране стечајног дужника</a:t>
            </a:r>
          </a:p>
          <a:p>
            <a:pPr marL="0" indent="0">
              <a:buNone/>
            </a:pPr>
            <a:endParaRPr lang="ru-RU" sz="1800" b="1" dirty="0"/>
          </a:p>
          <a:p>
            <a:pPr marL="0" indent="0">
              <a:buNone/>
            </a:pPr>
            <a:r>
              <a:rPr lang="ru-RU" sz="1800" b="1" dirty="0" smtClean="0"/>
              <a:t>Питање бр. 26:</a:t>
            </a:r>
            <a:endParaRPr lang="ru-RU" sz="1800" b="1" dirty="0"/>
          </a:p>
          <a:p>
            <a:pPr marL="0" indent="0">
              <a:buNone/>
            </a:pPr>
            <a:r>
              <a:rPr lang="ru-RU" sz="1800" dirty="0"/>
              <a:t>Да ли стечајни дужник као тужени у парничном поступку за утврђење оспореног потраживања стечајног повериоца може да истакне приговор компензације, у ситуацији када такав приговор није изјавио стечајни поверилац у пријави потраживања или пак стечајни дужник такво потраживање треба да утужи у посебном парничном поступку? Ово стога што би истицањем компензационог приговора од стране туженог – стечајног дужника дошло до неравномерног намирења стечајних поверилаца у смислу члана 2. и 3. Закона о стечају.</a:t>
            </a:r>
          </a:p>
          <a:p>
            <a:pPr marL="0" indent="0">
              <a:buNone/>
            </a:pPr>
            <a:endParaRPr lang="ru-RU" sz="1800" dirty="0"/>
          </a:p>
          <a:p>
            <a:pPr marL="0" indent="0">
              <a:buNone/>
            </a:pPr>
            <a:r>
              <a:rPr lang="ru-RU" sz="1800" b="1" dirty="0"/>
              <a:t>Одговор:</a:t>
            </a:r>
          </a:p>
          <a:p>
            <a:pPr marL="0" indent="0">
              <a:buNone/>
            </a:pPr>
            <a:r>
              <a:rPr lang="ru-RU" sz="1800" dirty="0"/>
              <a:t>Такав приговор пребијања стечајног дужника не би био дозвољен. </a:t>
            </a:r>
          </a:p>
          <a:p>
            <a:pPr marL="0" indent="0">
              <a:buNone/>
            </a:pPr>
            <a:r>
              <a:rPr lang="ru-RU" sz="1800" dirty="0"/>
              <a:t>Пребијање потраживања у поступку стечаја могуће је само под условима из одредбе члана 82. Закона о стечају уз напомену да је законодавац у одредби члана 83. прописао случајеве у којима пребијање није допуштено. </a:t>
            </a:r>
          </a:p>
          <a:p>
            <a:pPr marL="0" indent="0">
              <a:buNone/>
            </a:pPr>
            <a:endParaRPr lang="sr-Latn-RS" sz="1800" dirty="0"/>
          </a:p>
        </p:txBody>
      </p:sp>
    </p:spTree>
    <p:extLst>
      <p:ext uri="{BB962C8B-B14F-4D97-AF65-F5344CB8AC3E}">
        <p14:creationId xmlns:p14="http://schemas.microsoft.com/office/powerpoint/2010/main" val="1896879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 xmlns:a16="http://schemas.microsoft.com/office/drawing/2014/main" id="{FF82AF0D-35C9-49E1-AD64-9ECCBBFCB4D8}"/>
              </a:ext>
            </a:extLst>
          </p:cNvPr>
          <p:cNvSpPr>
            <a:spLocks noGrp="1"/>
          </p:cNvSpPr>
          <p:nvPr>
            <p:ph idx="1"/>
          </p:nvPr>
        </p:nvSpPr>
        <p:spPr/>
        <p:txBody>
          <a:bodyPr/>
          <a:lstStyle/>
          <a:p>
            <a:pPr marL="0" lvl="0" indent="0" algn="ctr">
              <a:buNone/>
            </a:pPr>
            <a:r>
              <a:rPr lang="sr-Cyrl-RS" dirty="0">
                <a:solidFill>
                  <a:prstClr val="black"/>
                </a:solidFill>
              </a:rPr>
              <a:t>Члан 101 Закона о стечају</a:t>
            </a:r>
          </a:p>
          <a:p>
            <a:pPr marL="0" lvl="0" indent="0" algn="ctr">
              <a:buNone/>
            </a:pPr>
            <a:r>
              <a:rPr lang="ru-RU" sz="2000" dirty="0">
                <a:solidFill>
                  <a:prstClr val="black"/>
                </a:solidFill>
              </a:rPr>
              <a:t>(„Сл. гласник РС“, бр. 104/2009, 99/2011 – др. закон, 71/2012 – одлука УС, 83/2014, 113/2017, 44/2018 и 95/2018)</a:t>
            </a:r>
            <a:endParaRPr lang="sr-Latn-RS" sz="2000" dirty="0"/>
          </a:p>
          <a:p>
            <a:endParaRPr lang="sr-Cyrl-RS" dirty="0" smtClean="0"/>
          </a:p>
          <a:p>
            <a:pPr marL="0" indent="0" algn="just">
              <a:buNone/>
            </a:pPr>
            <a:r>
              <a:rPr lang="sr-Latn-RS" sz="2000" b="1" dirty="0" smtClean="0"/>
              <a:t>„</a:t>
            </a:r>
            <a:r>
              <a:rPr lang="ru-RU" sz="2000" b="1" dirty="0" smtClean="0"/>
              <a:t>Стечајна </a:t>
            </a:r>
            <a:r>
              <a:rPr lang="ru-RU" sz="2000" b="1" dirty="0"/>
              <a:t>маса је целокупна имовина стечајног дужника у земљи и иностранству на дан отварања стечајног поступка, као и имовина коју стечајни дужник стекне током стечајног поступка. </a:t>
            </a:r>
            <a:endParaRPr lang="ru-RU" sz="2000" b="1" dirty="0" smtClean="0"/>
          </a:p>
          <a:p>
            <a:pPr marL="0" indent="0" algn="ctr">
              <a:buNone/>
            </a:pPr>
            <a:endParaRPr lang="ru-RU" sz="2000" b="1" dirty="0"/>
          </a:p>
          <a:p>
            <a:pPr marL="0" indent="0" algn="just">
              <a:buNone/>
            </a:pPr>
            <a:r>
              <a:rPr lang="ru-RU" sz="2000" b="1" dirty="0"/>
              <a:t>У погледу имовине стечајног дужника која се налази у иностранству примењују се одредбе овог закона којима се уређује међународни стечај, уколико је таква имовина предмет страног поступка</a:t>
            </a:r>
            <a:r>
              <a:rPr lang="ru-RU" sz="2000" b="1" dirty="0" smtClean="0"/>
              <a:t>.</a:t>
            </a:r>
            <a:r>
              <a:rPr lang="sr-Latn-RS" sz="2000" b="1" dirty="0" smtClean="0"/>
              <a:t>“</a:t>
            </a:r>
            <a:endParaRPr lang="ru-RU" sz="2000" b="1" dirty="0"/>
          </a:p>
          <a:p>
            <a:pPr marL="0" indent="0">
              <a:buNone/>
            </a:pPr>
            <a:endParaRPr lang="sr-Latn-RS" sz="2000" dirty="0"/>
          </a:p>
        </p:txBody>
      </p:sp>
    </p:spTree>
    <p:extLst>
      <p:ext uri="{BB962C8B-B14F-4D97-AF65-F5344CB8AC3E}">
        <p14:creationId xmlns:p14="http://schemas.microsoft.com/office/powerpoint/2010/main" val="1069060643"/>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lgn="just">
              <a:buNone/>
            </a:pPr>
            <a:r>
              <a:rPr lang="ru-RU" sz="1800" dirty="0" smtClean="0"/>
              <a:t>(О </a:t>
            </a:r>
            <a:r>
              <a:rPr lang="ru-RU" sz="1800" dirty="0"/>
              <a:t>условима под којим је могуће пребијање објашњено је у Одговору на питања привредних судова који су утврђени на седници Одељења за привредне спорове Привредног апелационог суда одржаној дана 3</a:t>
            </a:r>
            <a:r>
              <a:rPr lang="ru-RU" sz="1800" dirty="0" smtClean="0"/>
              <a:t>. 11. 2015, </a:t>
            </a:r>
            <a:r>
              <a:rPr lang="ru-RU" sz="1800" dirty="0"/>
              <a:t>4</a:t>
            </a:r>
            <a:r>
              <a:rPr lang="ru-RU" sz="1800" dirty="0" smtClean="0"/>
              <a:t>. 11. 2015</a:t>
            </a:r>
            <a:r>
              <a:rPr lang="ru-RU" sz="1800" dirty="0"/>
              <a:t>. и 26</a:t>
            </a:r>
            <a:r>
              <a:rPr lang="ru-RU" sz="1800" dirty="0" smtClean="0"/>
              <a:t>. 11. 2015</a:t>
            </a:r>
            <a:r>
              <a:rPr lang="ru-RU" sz="1800" dirty="0"/>
              <a:t>. године и на седници Одељења за привредне преступе и управно-рачунске спорове одржаној дана 30</a:t>
            </a:r>
            <a:r>
              <a:rPr lang="ru-RU" sz="1800" dirty="0" smtClean="0"/>
              <a:t>. 11. 2015</a:t>
            </a:r>
            <a:r>
              <a:rPr lang="ru-RU" sz="1800" dirty="0"/>
              <a:t>. године </a:t>
            </a:r>
            <a:r>
              <a:rPr lang="ru-RU" sz="1800" dirty="0" smtClean="0"/>
              <a:t>– </a:t>
            </a:r>
            <a:r>
              <a:rPr lang="ru-RU" sz="1800" dirty="0"/>
              <a:t>Судска пракса привредних судова </a:t>
            </a:r>
            <a:r>
              <a:rPr lang="ru-RU" sz="1800" dirty="0" smtClean="0"/>
              <a:t>– </a:t>
            </a:r>
            <a:r>
              <a:rPr lang="ru-RU" sz="1800" dirty="0"/>
              <a:t>Билтен бр. </a:t>
            </a:r>
            <a:r>
              <a:rPr lang="ru-RU" sz="1800" dirty="0" smtClean="0"/>
              <a:t>4/2015, </a:t>
            </a:r>
            <a:r>
              <a:rPr lang="ru-RU" sz="1800" dirty="0"/>
              <a:t>питање бр. 24 и бр. 43)</a:t>
            </a:r>
          </a:p>
          <a:p>
            <a:pPr marL="0" indent="0">
              <a:buNone/>
            </a:pPr>
            <a:endParaRPr lang="sr-Cyrl-RS" sz="2000" b="1" dirty="0" smtClean="0"/>
          </a:p>
          <a:p>
            <a:pPr marL="0" indent="0">
              <a:buNone/>
            </a:pPr>
            <a:r>
              <a:rPr lang="sr-Cyrl-RS" sz="2000" b="1" dirty="0" smtClean="0"/>
              <a:t>Билтен ПАС, бр. 4/18, стр. 142</a:t>
            </a:r>
            <a:endParaRPr lang="sr-Latn-RS" sz="2000" b="1" dirty="0"/>
          </a:p>
        </p:txBody>
      </p:sp>
    </p:spTree>
    <p:extLst>
      <p:ext uri="{BB962C8B-B14F-4D97-AF65-F5344CB8AC3E}">
        <p14:creationId xmlns:p14="http://schemas.microsoft.com/office/powerpoint/2010/main" val="513725636"/>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sr-Cyrl-RS" sz="1400" b="1" dirty="0" smtClean="0"/>
              <a:t>Питање 27:</a:t>
            </a:r>
            <a:endParaRPr lang="sr-Latn-RS" sz="1400" dirty="0"/>
          </a:p>
          <a:p>
            <a:pPr marL="0" indent="0">
              <a:buNone/>
            </a:pPr>
            <a:endParaRPr lang="sr-Cyrl-RS" sz="1400" b="1" dirty="0" smtClean="0"/>
          </a:p>
          <a:p>
            <a:pPr marL="0" indent="0">
              <a:buNone/>
            </a:pPr>
            <a:r>
              <a:rPr lang="sr-Cyrl-RS" sz="1400" b="1" dirty="0" smtClean="0"/>
              <a:t>Да </a:t>
            </a:r>
            <a:r>
              <a:rPr lang="sr-Cyrl-RS" sz="1400" b="1" dirty="0"/>
              <a:t>ли стечајни управник приликом исплате по решењу о главној деоби може истаћи приговор пребијања?</a:t>
            </a:r>
            <a:endParaRPr lang="sr-Latn-RS" sz="1400" dirty="0"/>
          </a:p>
          <a:p>
            <a:pPr marL="0" indent="0">
              <a:buNone/>
            </a:pPr>
            <a:r>
              <a:rPr lang="sr-Cyrl-RS" sz="1400" b="1" dirty="0"/>
              <a:t> </a:t>
            </a:r>
            <a:endParaRPr lang="sr-Latn-RS" sz="1400" dirty="0"/>
          </a:p>
          <a:p>
            <a:pPr marL="0" indent="0">
              <a:buNone/>
            </a:pPr>
            <a:r>
              <a:rPr lang="sr-Cyrl-RS" sz="1400" b="1" dirty="0" smtClean="0"/>
              <a:t>Одговор</a:t>
            </a:r>
            <a:r>
              <a:rPr lang="sr-Cyrl-RS" sz="1400" b="1" dirty="0"/>
              <a:t>:</a:t>
            </a:r>
            <a:endParaRPr lang="sr-Latn-RS" sz="1400" dirty="0"/>
          </a:p>
          <a:p>
            <a:pPr marL="0" indent="0">
              <a:buNone/>
            </a:pPr>
            <a:r>
              <a:rPr lang="sr-Cyrl-RS" sz="1400" dirty="0"/>
              <a:t>Према одредби члана 116. став 5. Закона о стечају коначна листа којом се утврђује потраживање и његов исплатни ред обавезујућа је за стечајног дужника и за све стечајне повериоце. Тако обавезујућа коначна листа мора бити садржана у нацрту за главну деобу у смислу члана 139. став 3. тачка 1. истог прописа </a:t>
            </a:r>
            <a:r>
              <a:rPr lang="sr-Cyrl-RS" sz="1400" b="1" dirty="0"/>
              <a:t>па произилази да у фази исплате по  правноснажном решењу о главној деоби стечајни управник не може истицати приговор пребијања. </a:t>
            </a:r>
            <a:endParaRPr lang="sr-Latn-RS" sz="1400" b="1" dirty="0"/>
          </a:p>
          <a:p>
            <a:pPr marL="0" indent="0">
              <a:buNone/>
            </a:pPr>
            <a:r>
              <a:rPr lang="sr-Cyrl-RS" sz="1400" dirty="0"/>
              <a:t>Пребијање потраживања у поступку стечаја могуће је само под условима из одредбе члана 82. Закона о стечају уз напомену да је законодавац у одредби члана 83. прописао случајеве у којима пребијање није допуштено. </a:t>
            </a:r>
            <a:endParaRPr lang="sr-Latn-RS" sz="1400" dirty="0"/>
          </a:p>
          <a:p>
            <a:pPr marL="0" indent="0">
              <a:buNone/>
            </a:pPr>
            <a:r>
              <a:rPr lang="sr-Cyrl-RS" sz="1400" dirty="0"/>
              <a:t>(О праву повериоца на пребијање објашњено је у Одговору на питања привредних судова који су утврђени на седници Одељења за привредне спорове Привредног апелационог суда одржаној дана 03.11.2015., 04.11.2015. и 26.11.2015. године и на седници Одељења за привредне преступе и управно-рачунске спорове одржаној дана 30.11.2015. године - Судска пракса привредних судова - Билтен бр. 4/2015</a:t>
            </a:r>
            <a:r>
              <a:rPr lang="sr-Cyrl-RS" sz="1400" dirty="0" smtClean="0"/>
              <a:t>)</a:t>
            </a:r>
          </a:p>
          <a:p>
            <a:pPr marL="0" indent="0">
              <a:buNone/>
            </a:pPr>
            <a:endParaRPr lang="sr-Cyrl-RS" sz="1400" dirty="0"/>
          </a:p>
          <a:p>
            <a:pPr marL="0" indent="0">
              <a:buNone/>
            </a:pPr>
            <a:r>
              <a:rPr lang="sr-Cyrl-RS" sz="1400" b="1" dirty="0" smtClean="0"/>
              <a:t>Билтен ПАС, бр. 4/18, стр. </a:t>
            </a:r>
            <a:r>
              <a:rPr lang="sr-Cyrl-RS" sz="1400" b="1" dirty="0" smtClean="0"/>
              <a:t>142–143</a:t>
            </a:r>
            <a:endParaRPr lang="sr-Latn-RS" sz="1400" b="1" dirty="0"/>
          </a:p>
          <a:p>
            <a:pPr marL="0" indent="0">
              <a:buNone/>
            </a:pPr>
            <a:endParaRPr lang="sr-Latn-RS" sz="1400" dirty="0"/>
          </a:p>
        </p:txBody>
      </p:sp>
    </p:spTree>
    <p:extLst>
      <p:ext uri="{BB962C8B-B14F-4D97-AF65-F5344CB8AC3E}">
        <p14:creationId xmlns:p14="http://schemas.microsoft.com/office/powerpoint/2010/main" val="2763242441"/>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lgn="ctr">
              <a:buNone/>
            </a:pPr>
            <a:r>
              <a:rPr lang="sr-Cyrl-RS" sz="3600" b="1" dirty="0" smtClean="0"/>
              <a:t>Принудна ликвидација</a:t>
            </a:r>
          </a:p>
          <a:p>
            <a:pPr marL="0" indent="0" algn="ctr">
              <a:buNone/>
            </a:pPr>
            <a:endParaRPr lang="sr-Cyrl-RS" sz="1400" b="1" dirty="0"/>
          </a:p>
          <a:p>
            <a:pPr marL="0" indent="0" algn="just">
              <a:buNone/>
            </a:pPr>
            <a:r>
              <a:rPr lang="sr-Cyrl-RS" sz="1800" b="1" dirty="0" smtClean="0"/>
              <a:t>Члан 548 став 3 – 5 Закона о привредним друштвима </a:t>
            </a:r>
            <a:r>
              <a:rPr lang="ru-RU" sz="1800" dirty="0" smtClean="0"/>
              <a:t>(„</a:t>
            </a:r>
            <a:r>
              <a:rPr lang="ru-RU" sz="1400" dirty="0"/>
              <a:t>Сл. гласник РС“, бр. 36/2011, 99/2011, 83/2014 – др. закон, 5/2015, 44/2018, 95/2018 и 91/2019)</a:t>
            </a:r>
          </a:p>
          <a:p>
            <a:pPr marL="0" indent="0" algn="just">
              <a:buNone/>
            </a:pPr>
            <a:endParaRPr lang="ru-RU" sz="1400" b="1" dirty="0" smtClean="0"/>
          </a:p>
          <a:p>
            <a:pPr marL="0" indent="0" algn="just">
              <a:buNone/>
            </a:pPr>
            <a:r>
              <a:rPr lang="ru-RU" sz="1800" dirty="0" smtClean="0"/>
              <a:t>Након </a:t>
            </a:r>
            <a:r>
              <a:rPr lang="ru-RU" sz="1800" dirty="0"/>
              <a:t>брисања друштва из регистра привредних субјеката, чланови брисаног друштва одговарају за обавезе друштва у складу са одредбама члана 545. овог закона о одговорности чланова друштва у случају ликвидације.</a:t>
            </a:r>
          </a:p>
          <a:p>
            <a:pPr marL="0" indent="0" algn="just">
              <a:buNone/>
            </a:pPr>
            <a:r>
              <a:rPr lang="ru-RU" sz="1800" dirty="0"/>
              <a:t>Изузетно од става 3. овог члана, </a:t>
            </a:r>
            <a:r>
              <a:rPr lang="ru-RU" sz="1800" b="1" dirty="0"/>
              <a:t>контролни члан друштва с ограниченом одговорношћу и контролни акционар акционарског друштва одговара неограничено солидарно за обавезе друштва и након брисања друштва из регистра.</a:t>
            </a:r>
          </a:p>
          <a:p>
            <a:pPr marL="0" indent="0" algn="just">
              <a:buNone/>
            </a:pPr>
            <a:r>
              <a:rPr lang="ru-RU" sz="1800" dirty="0"/>
              <a:t>Потраживања поверилаца друштва према члановима друштва из става 4. овог члана застаревају </a:t>
            </a:r>
            <a:r>
              <a:rPr lang="ru-RU" sz="1800" b="1" dirty="0"/>
              <a:t>у року од три године </a:t>
            </a:r>
            <a:r>
              <a:rPr lang="ru-RU" sz="1800" dirty="0"/>
              <a:t>од дана брисања друштва из регистра.</a:t>
            </a:r>
          </a:p>
          <a:p>
            <a:pPr marL="0" indent="0" algn="just">
              <a:buNone/>
            </a:pPr>
            <a:endParaRPr lang="ru-RU" sz="1400" b="1" dirty="0"/>
          </a:p>
          <a:p>
            <a:pPr marL="0" indent="0" algn="just">
              <a:buNone/>
            </a:pPr>
            <a:r>
              <a:rPr lang="ru-RU" sz="1400" b="1" dirty="0"/>
              <a:t> </a:t>
            </a:r>
          </a:p>
          <a:p>
            <a:pPr marL="0" indent="0" algn="just">
              <a:buNone/>
            </a:pPr>
            <a:endParaRPr lang="sr-Latn-RS" sz="1400" b="1" dirty="0"/>
          </a:p>
        </p:txBody>
      </p:sp>
    </p:spTree>
    <p:extLst>
      <p:ext uri="{BB962C8B-B14F-4D97-AF65-F5344CB8AC3E}">
        <p14:creationId xmlns:p14="http://schemas.microsoft.com/office/powerpoint/2010/main" val="4174072286"/>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sr-Cyrl-RS" sz="1400" b="1" dirty="0" smtClean="0"/>
              <a:t>Питање бр. 23: </a:t>
            </a:r>
            <a:endParaRPr lang="sr-Latn-RS" sz="1400" dirty="0"/>
          </a:p>
          <a:p>
            <a:pPr marL="0" indent="0">
              <a:buNone/>
            </a:pPr>
            <a:r>
              <a:rPr lang="sr-Cyrl-RS" sz="1400" b="1" dirty="0"/>
              <a:t>Када је поступак извршења прекинут због принудне ликвидације извршног дужника у смислу одредби члана 547. Закона о привредним друштвима, да ли се по окончању принудне ликвидације такав поступак наставља у односу на осниваче извршног дужника по предлогу повериоца у смислу одредби члана 547. Закона о привредним друштвима или је неопходно да поверилац уз предлог за наставак достави и правноснажну судску одлуку којом је утврђена одговорност оснивача за обавезе принудно ликвидираног друштва?</a:t>
            </a:r>
            <a:endParaRPr lang="sr-Latn-RS" sz="1400" dirty="0"/>
          </a:p>
          <a:p>
            <a:pPr marL="0" indent="0">
              <a:buNone/>
            </a:pPr>
            <a:r>
              <a:rPr lang="sr-Cyrl-RS" sz="1400" b="1" dirty="0"/>
              <a:t> </a:t>
            </a:r>
            <a:endParaRPr lang="sr-Latn-RS" sz="1400" dirty="0"/>
          </a:p>
          <a:p>
            <a:pPr marL="0" indent="0">
              <a:buNone/>
            </a:pPr>
            <a:r>
              <a:rPr lang="sr-Cyrl-RS" sz="1400" b="1" dirty="0" smtClean="0"/>
              <a:t>Одговор</a:t>
            </a:r>
            <a:r>
              <a:rPr lang="sr-Cyrl-RS" sz="1400" b="1" dirty="0"/>
              <a:t>:</a:t>
            </a:r>
            <a:endParaRPr lang="sr-Latn-RS" sz="1400" dirty="0"/>
          </a:p>
          <a:p>
            <a:pPr marL="0" indent="0">
              <a:buNone/>
            </a:pPr>
            <a:endParaRPr lang="sr-Cyrl-RS" sz="1400" dirty="0"/>
          </a:p>
          <a:p>
            <a:pPr marL="0" indent="0" algn="just">
              <a:buNone/>
            </a:pPr>
            <a:r>
              <a:rPr lang="sr-Cyrl-RS" sz="1400" dirty="0" smtClean="0"/>
              <a:t>Како </a:t>
            </a:r>
            <a:r>
              <a:rPr lang="sr-Cyrl-RS" sz="1400" dirty="0"/>
              <a:t>се ради о фази извршног поступка у којој се спроводи извршење након доношења решења о извршењу, то произлази да би се спровођење извршења могло наставити по предлогу извршног повериоца у односу на осниваче брисаног привредног друштва само под условима из члана 48. Закона о извршењу и обезбеђењу, односно да је обавеза извршног дужника брисаног друштва прешла на његове осниваче и да се о том прелазу достави доказ прописан овом одредбом. </a:t>
            </a:r>
            <a:endParaRPr lang="sr-Latn-RS" sz="1400" dirty="0"/>
          </a:p>
          <a:p>
            <a:pPr marL="0" indent="0">
              <a:buNone/>
            </a:pPr>
            <a:endParaRPr lang="sr-Cyrl-RS" sz="1400" dirty="0"/>
          </a:p>
          <a:p>
            <a:pPr marL="0" indent="0" algn="just">
              <a:buNone/>
            </a:pPr>
            <a:r>
              <a:rPr lang="sr-Cyrl-RS" sz="1400" b="1" dirty="0" smtClean="0"/>
              <a:t>У </a:t>
            </a:r>
            <a:r>
              <a:rPr lang="sr-Cyrl-RS" sz="1400" b="1" dirty="0"/>
              <a:t>конкретном случају то би била правноснажна судска одлука којом је утврђено да је обавеза извршног дужника из извршне или веродостојне исправе прешла на његовог оснивача. </a:t>
            </a:r>
            <a:endParaRPr lang="sr-Latn-RS" sz="1400" b="1" dirty="0"/>
          </a:p>
          <a:p>
            <a:pPr marL="0" indent="0">
              <a:buNone/>
            </a:pPr>
            <a:endParaRPr lang="sr-Cyrl-RS" sz="1400" dirty="0" smtClean="0"/>
          </a:p>
          <a:p>
            <a:pPr marL="0" indent="0">
              <a:buNone/>
            </a:pPr>
            <a:r>
              <a:rPr lang="sr-Cyrl-RS" sz="1400" b="1" dirty="0" smtClean="0"/>
              <a:t>Билтен ПАС, бр. 3/19, стр. </a:t>
            </a:r>
            <a:r>
              <a:rPr lang="sr-Cyrl-RS" sz="1400" b="1" dirty="0" smtClean="0"/>
              <a:t>97–98</a:t>
            </a:r>
            <a:endParaRPr lang="sr-Latn-RS" sz="1400" b="1" dirty="0"/>
          </a:p>
        </p:txBody>
      </p:sp>
    </p:spTree>
    <p:extLst>
      <p:ext uri="{BB962C8B-B14F-4D97-AF65-F5344CB8AC3E}">
        <p14:creationId xmlns:p14="http://schemas.microsoft.com/office/powerpoint/2010/main" val="2463945033"/>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lgn="ctr">
              <a:buNone/>
            </a:pPr>
            <a:r>
              <a:rPr lang="sr-Latn-RS" sz="2800" b="1" dirty="0" err="1"/>
              <a:t>Члан</a:t>
            </a:r>
            <a:r>
              <a:rPr lang="sr-Latn-RS" sz="2800" b="1" dirty="0"/>
              <a:t> 360 </a:t>
            </a:r>
            <a:r>
              <a:rPr lang="sr-Cyrl-RS" sz="2800" b="1" dirty="0"/>
              <a:t>Закона о парничном поступку</a:t>
            </a:r>
            <a:endParaRPr lang="sr-Latn-RS" sz="2800" dirty="0"/>
          </a:p>
          <a:p>
            <a:pPr marL="0" indent="0">
              <a:buNone/>
            </a:pPr>
            <a:endParaRPr lang="sr-Cyrl-RS" sz="2800" dirty="0" smtClean="0"/>
          </a:p>
          <a:p>
            <a:pPr marL="0" indent="0" algn="just">
              <a:buNone/>
            </a:pPr>
            <a:r>
              <a:rPr lang="sr-Latn-RS" sz="2000" dirty="0" err="1" smtClean="0"/>
              <a:t>Правноснажна</a:t>
            </a:r>
            <a:r>
              <a:rPr lang="sr-Latn-RS" sz="2000" dirty="0" smtClean="0"/>
              <a:t> </a:t>
            </a:r>
            <a:r>
              <a:rPr lang="sr-Latn-RS" sz="2000" dirty="0" err="1"/>
              <a:t>пресуда</a:t>
            </a:r>
            <a:r>
              <a:rPr lang="sr-Latn-RS" sz="2000" dirty="0"/>
              <a:t> </a:t>
            </a:r>
            <a:r>
              <a:rPr lang="sr-Latn-RS" sz="2000" dirty="0" err="1"/>
              <a:t>делује</a:t>
            </a:r>
            <a:r>
              <a:rPr lang="sr-Latn-RS" sz="2000" dirty="0"/>
              <a:t> </a:t>
            </a:r>
            <a:r>
              <a:rPr lang="sr-Latn-RS" sz="2000" dirty="0" err="1"/>
              <a:t>само</a:t>
            </a:r>
            <a:r>
              <a:rPr lang="sr-Latn-RS" sz="2000" dirty="0"/>
              <a:t> </a:t>
            </a:r>
            <a:r>
              <a:rPr lang="sr-Latn-RS" sz="2000" dirty="0" err="1"/>
              <a:t>међу</a:t>
            </a:r>
            <a:r>
              <a:rPr lang="sr-Latn-RS" sz="2000" dirty="0"/>
              <a:t> </a:t>
            </a:r>
            <a:r>
              <a:rPr lang="sr-Latn-RS" sz="2000" dirty="0" err="1"/>
              <a:t>странкама</a:t>
            </a:r>
            <a:r>
              <a:rPr lang="sr-Latn-RS" sz="2000" dirty="0" smtClean="0"/>
              <a:t>.</a:t>
            </a:r>
            <a:endParaRPr lang="sr-Cyrl-RS" sz="2000" dirty="0" smtClean="0"/>
          </a:p>
          <a:p>
            <a:pPr marL="0" indent="0" algn="just">
              <a:buNone/>
            </a:pPr>
            <a:endParaRPr lang="sr-Latn-RS" sz="2000" dirty="0"/>
          </a:p>
          <a:p>
            <a:pPr marL="0" indent="0" algn="just">
              <a:buNone/>
            </a:pPr>
            <a:r>
              <a:rPr lang="sr-Latn-RS" sz="2000" b="1" dirty="0" err="1"/>
              <a:t>Правноснажна</a:t>
            </a:r>
            <a:r>
              <a:rPr lang="sr-Latn-RS" sz="2000" b="1" dirty="0"/>
              <a:t> </a:t>
            </a:r>
            <a:r>
              <a:rPr lang="sr-Latn-RS" sz="2000" b="1" dirty="0" err="1"/>
              <a:t>пресуда</a:t>
            </a:r>
            <a:r>
              <a:rPr lang="sr-Latn-RS" sz="2000" b="1" dirty="0"/>
              <a:t> </a:t>
            </a:r>
            <a:r>
              <a:rPr lang="sr-Latn-RS" sz="2000" b="1" dirty="0" err="1"/>
              <a:t>делује</a:t>
            </a:r>
            <a:r>
              <a:rPr lang="sr-Latn-RS" sz="2000" b="1" dirty="0"/>
              <a:t> и </a:t>
            </a:r>
            <a:r>
              <a:rPr lang="sr-Latn-RS" sz="2000" b="1" dirty="0" err="1"/>
              <a:t>према</a:t>
            </a:r>
            <a:r>
              <a:rPr lang="sr-Latn-RS" sz="2000" b="1" dirty="0"/>
              <a:t> </a:t>
            </a:r>
            <a:r>
              <a:rPr lang="sr-Latn-RS" sz="2000" b="1" dirty="0" err="1"/>
              <a:t>трећим</a:t>
            </a:r>
            <a:r>
              <a:rPr lang="sr-Latn-RS" sz="2000" b="1" dirty="0"/>
              <a:t> </a:t>
            </a:r>
            <a:r>
              <a:rPr lang="sr-Latn-RS" sz="2000" b="1" dirty="0" err="1"/>
              <a:t>лицима</a:t>
            </a:r>
            <a:r>
              <a:rPr lang="sr-Latn-RS" sz="2000" b="1" dirty="0"/>
              <a:t> </a:t>
            </a:r>
            <a:r>
              <a:rPr lang="sr-Latn-RS" sz="2000" b="1" dirty="0" err="1"/>
              <a:t>због</a:t>
            </a:r>
            <a:r>
              <a:rPr lang="sr-Latn-RS" sz="2000" b="1" dirty="0"/>
              <a:t> </a:t>
            </a:r>
            <a:r>
              <a:rPr lang="sr-Latn-RS" sz="2000" b="1" dirty="0" err="1"/>
              <a:t>природе</a:t>
            </a:r>
            <a:r>
              <a:rPr lang="sr-Latn-RS" sz="2000" b="1" dirty="0"/>
              <a:t> </a:t>
            </a:r>
            <a:r>
              <a:rPr lang="sr-Latn-RS" sz="2000" b="1" dirty="0" err="1"/>
              <a:t>спорног</a:t>
            </a:r>
            <a:r>
              <a:rPr lang="sr-Latn-RS" sz="2000" b="1" dirty="0"/>
              <a:t> </a:t>
            </a:r>
            <a:r>
              <a:rPr lang="sr-Latn-RS" sz="2000" b="1" dirty="0" err="1"/>
              <a:t>права</a:t>
            </a:r>
            <a:r>
              <a:rPr lang="sr-Latn-RS" sz="2000" b="1" dirty="0"/>
              <a:t> </a:t>
            </a:r>
            <a:r>
              <a:rPr lang="sr-Latn-RS" sz="2000" b="1" dirty="0" err="1"/>
              <a:t>или</a:t>
            </a:r>
            <a:r>
              <a:rPr lang="sr-Latn-RS" sz="2000" b="1" dirty="0"/>
              <a:t> </a:t>
            </a:r>
            <a:r>
              <a:rPr lang="sr-Latn-RS" sz="2000" b="1" dirty="0" err="1"/>
              <a:t>правног</a:t>
            </a:r>
            <a:r>
              <a:rPr lang="sr-Latn-RS" sz="2000" b="1" dirty="0"/>
              <a:t> </a:t>
            </a:r>
            <a:r>
              <a:rPr lang="sr-Latn-RS" sz="2000" b="1" dirty="0" err="1"/>
              <a:t>односа</a:t>
            </a:r>
            <a:r>
              <a:rPr lang="sr-Latn-RS" sz="2000" b="1" dirty="0"/>
              <a:t>, </a:t>
            </a:r>
            <a:r>
              <a:rPr lang="sr-Latn-RS" sz="2000" b="1" dirty="0" err="1"/>
              <a:t>правног</a:t>
            </a:r>
            <a:r>
              <a:rPr lang="sr-Latn-RS" sz="2000" b="1" dirty="0"/>
              <a:t> </a:t>
            </a:r>
            <a:r>
              <a:rPr lang="sr-Latn-RS" sz="2000" b="1" dirty="0" err="1"/>
              <a:t>односа</a:t>
            </a:r>
            <a:r>
              <a:rPr lang="sr-Latn-RS" sz="2000" b="1" dirty="0"/>
              <a:t> </a:t>
            </a:r>
            <a:r>
              <a:rPr lang="sr-Latn-RS" sz="2000" b="1" dirty="0" err="1"/>
              <a:t>који</a:t>
            </a:r>
            <a:r>
              <a:rPr lang="sr-Latn-RS" sz="2000" b="1" dirty="0"/>
              <a:t> </a:t>
            </a:r>
            <a:r>
              <a:rPr lang="sr-Latn-RS" sz="2000" b="1" dirty="0" err="1"/>
              <a:t>постоји</a:t>
            </a:r>
            <a:r>
              <a:rPr lang="sr-Latn-RS" sz="2000" b="1" dirty="0"/>
              <a:t> </a:t>
            </a:r>
            <a:r>
              <a:rPr lang="sr-Latn-RS" sz="2000" b="1" dirty="0" err="1"/>
              <a:t>између</a:t>
            </a:r>
            <a:r>
              <a:rPr lang="sr-Latn-RS" sz="2000" b="1" dirty="0"/>
              <a:t> </a:t>
            </a:r>
            <a:r>
              <a:rPr lang="sr-Latn-RS" sz="2000" b="1" dirty="0" err="1"/>
              <a:t>странака</a:t>
            </a:r>
            <a:r>
              <a:rPr lang="sr-Latn-RS" sz="2000" b="1" dirty="0"/>
              <a:t> и </a:t>
            </a:r>
            <a:r>
              <a:rPr lang="sr-Latn-RS" sz="2000" b="1" dirty="0" err="1"/>
              <a:t>трећих</a:t>
            </a:r>
            <a:r>
              <a:rPr lang="sr-Latn-RS" sz="2000" b="1" dirty="0"/>
              <a:t> </a:t>
            </a:r>
            <a:r>
              <a:rPr lang="sr-Latn-RS" sz="2000" b="1" dirty="0" err="1"/>
              <a:t>лица</a:t>
            </a:r>
            <a:r>
              <a:rPr lang="sr-Latn-RS" sz="2000" b="1" dirty="0"/>
              <a:t> </a:t>
            </a:r>
            <a:r>
              <a:rPr lang="sr-Latn-RS" sz="2000" b="1" dirty="0" err="1"/>
              <a:t>или</a:t>
            </a:r>
            <a:r>
              <a:rPr lang="sr-Latn-RS" sz="2000" b="1" dirty="0"/>
              <a:t> </a:t>
            </a:r>
            <a:r>
              <a:rPr lang="sr-Latn-RS" sz="2000" b="1" dirty="0" err="1"/>
              <a:t>ако</a:t>
            </a:r>
            <a:r>
              <a:rPr lang="sr-Latn-RS" sz="2000" b="1" dirty="0"/>
              <a:t> </a:t>
            </a:r>
            <a:r>
              <a:rPr lang="sr-Latn-RS" sz="2000" b="1" dirty="0" err="1"/>
              <a:t>је</a:t>
            </a:r>
            <a:r>
              <a:rPr lang="sr-Latn-RS" sz="2000" b="1" dirty="0"/>
              <a:t> </a:t>
            </a:r>
            <a:r>
              <a:rPr lang="sr-Latn-RS" sz="2000" b="1" dirty="0" err="1"/>
              <a:t>то</a:t>
            </a:r>
            <a:r>
              <a:rPr lang="sr-Latn-RS" sz="2000" b="1" dirty="0"/>
              <a:t> </a:t>
            </a:r>
            <a:r>
              <a:rPr lang="sr-Latn-RS" sz="2000" b="1" dirty="0" err="1"/>
              <a:t>прописано</a:t>
            </a:r>
            <a:r>
              <a:rPr lang="sr-Latn-RS" sz="2000" b="1" dirty="0"/>
              <a:t> </a:t>
            </a:r>
            <a:r>
              <a:rPr lang="sr-Latn-RS" sz="2000" b="1" dirty="0" err="1"/>
              <a:t>законом</a:t>
            </a:r>
            <a:r>
              <a:rPr lang="sr-Latn-RS" sz="2000" b="1" dirty="0" smtClean="0"/>
              <a:t>.</a:t>
            </a:r>
            <a:endParaRPr lang="sr-Cyrl-RS" sz="2000" b="1" dirty="0" smtClean="0"/>
          </a:p>
          <a:p>
            <a:pPr marL="0" indent="0" algn="just">
              <a:buNone/>
            </a:pPr>
            <a:endParaRPr lang="sr-Latn-RS" sz="2000" dirty="0"/>
          </a:p>
          <a:p>
            <a:pPr marL="0" indent="0" algn="just">
              <a:buNone/>
            </a:pPr>
            <a:r>
              <a:rPr lang="sr-Latn-RS" sz="2000" dirty="0" err="1"/>
              <a:t>Правноснажност</a:t>
            </a:r>
            <a:r>
              <a:rPr lang="sr-Latn-RS" sz="2000" dirty="0"/>
              <a:t> </a:t>
            </a:r>
            <a:r>
              <a:rPr lang="sr-Latn-RS" sz="2000" dirty="0" err="1"/>
              <a:t>пресуде</a:t>
            </a:r>
            <a:r>
              <a:rPr lang="sr-Latn-RS" sz="2000" dirty="0"/>
              <a:t> </a:t>
            </a:r>
            <a:r>
              <a:rPr lang="sr-Latn-RS" sz="2000" dirty="0" err="1"/>
              <a:t>везује</a:t>
            </a:r>
            <a:r>
              <a:rPr lang="sr-Latn-RS" sz="2000" dirty="0"/>
              <a:t> </a:t>
            </a:r>
            <a:r>
              <a:rPr lang="sr-Latn-RS" sz="2000" dirty="0" err="1"/>
              <a:t>се</a:t>
            </a:r>
            <a:r>
              <a:rPr lang="sr-Latn-RS" sz="2000" dirty="0"/>
              <a:t> </a:t>
            </a:r>
            <a:r>
              <a:rPr lang="sr-Latn-RS" sz="2000" dirty="0" err="1"/>
              <a:t>за</a:t>
            </a:r>
            <a:r>
              <a:rPr lang="sr-Latn-RS" sz="2000" dirty="0"/>
              <a:t> </a:t>
            </a:r>
            <a:r>
              <a:rPr lang="sr-Latn-RS" sz="2000" dirty="0" err="1"/>
              <a:t>чињенично</a:t>
            </a:r>
            <a:r>
              <a:rPr lang="sr-Latn-RS" sz="2000" dirty="0"/>
              <a:t> </a:t>
            </a:r>
            <a:r>
              <a:rPr lang="sr-Latn-RS" sz="2000" dirty="0" err="1"/>
              <a:t>стање</a:t>
            </a:r>
            <a:r>
              <a:rPr lang="sr-Latn-RS" sz="2000" dirty="0"/>
              <a:t> </a:t>
            </a:r>
            <a:r>
              <a:rPr lang="sr-Latn-RS" sz="2000" dirty="0" err="1"/>
              <a:t>утврђено</a:t>
            </a:r>
            <a:r>
              <a:rPr lang="sr-Latn-RS" sz="2000" dirty="0"/>
              <a:t> </a:t>
            </a:r>
            <a:r>
              <a:rPr lang="sr-Latn-RS" sz="2000" dirty="0" err="1"/>
              <a:t>до</a:t>
            </a:r>
            <a:r>
              <a:rPr lang="sr-Latn-RS" sz="2000" dirty="0"/>
              <a:t> </a:t>
            </a:r>
            <a:r>
              <a:rPr lang="sr-Latn-RS" sz="2000" dirty="0" err="1"/>
              <a:t>закључења</a:t>
            </a:r>
            <a:r>
              <a:rPr lang="sr-Latn-RS" sz="2000" dirty="0"/>
              <a:t> </a:t>
            </a:r>
            <a:r>
              <a:rPr lang="sr-Latn-RS" sz="2000" dirty="0" err="1"/>
              <a:t>главне</a:t>
            </a:r>
            <a:r>
              <a:rPr lang="sr-Latn-RS" sz="2000" dirty="0"/>
              <a:t> </a:t>
            </a:r>
            <a:r>
              <a:rPr lang="sr-Latn-RS" sz="2000" dirty="0" err="1"/>
              <a:t>расправе</a:t>
            </a:r>
            <a:r>
              <a:rPr lang="sr-Latn-RS" sz="2000" dirty="0"/>
              <a:t>.</a:t>
            </a:r>
          </a:p>
          <a:p>
            <a:pPr marL="0" indent="0">
              <a:buNone/>
            </a:pPr>
            <a:r>
              <a:rPr lang="sr-Latn-RS" sz="2000" dirty="0"/>
              <a:t> </a:t>
            </a:r>
          </a:p>
          <a:p>
            <a:pPr marL="0" indent="0">
              <a:buNone/>
            </a:pPr>
            <a:endParaRPr lang="sr-Latn-RS" sz="2800" dirty="0"/>
          </a:p>
        </p:txBody>
      </p:sp>
    </p:spTree>
    <p:extLst>
      <p:ext uri="{BB962C8B-B14F-4D97-AF65-F5344CB8AC3E}">
        <p14:creationId xmlns:p14="http://schemas.microsoft.com/office/powerpoint/2010/main" val="4050840982"/>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lgn="ctr">
              <a:buNone/>
            </a:pPr>
            <a:r>
              <a:rPr lang="sr-Cyrl-RS" b="1" dirty="0" smtClean="0"/>
              <a:t>ПРОДАЈА ПОТРАЖИВАЊА </a:t>
            </a:r>
          </a:p>
          <a:p>
            <a:pPr marL="0" indent="0" algn="ctr">
              <a:buNone/>
            </a:pPr>
            <a:r>
              <a:rPr lang="sr-Cyrl-RS" b="1" dirty="0" smtClean="0"/>
              <a:t>СТЕЧАЈНОГ ДУЖНИКА</a:t>
            </a:r>
          </a:p>
          <a:p>
            <a:pPr marL="0" indent="0" algn="just">
              <a:buNone/>
            </a:pPr>
            <a:endParaRPr lang="sr-Cyrl-RS" dirty="0"/>
          </a:p>
          <a:p>
            <a:pPr marL="0" indent="0" algn="just">
              <a:buNone/>
            </a:pPr>
            <a:r>
              <a:rPr lang="sr-Cyrl-RS" dirty="0" smtClean="0"/>
              <a:t>У случају када је наведена опција најповољнија за колективно намирење стечајних поверилаца, потраживање стечајног дужника може се продати и…</a:t>
            </a:r>
            <a:endParaRPr lang="sr-Cyrl-RS" dirty="0"/>
          </a:p>
        </p:txBody>
      </p:sp>
    </p:spTree>
    <p:extLst>
      <p:ext uri="{BB962C8B-B14F-4D97-AF65-F5344CB8AC3E}">
        <p14:creationId xmlns:p14="http://schemas.microsoft.com/office/powerpoint/2010/main" val="900045578"/>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9552" y="3212976"/>
            <a:ext cx="8229600" cy="1108720"/>
          </a:xfrm>
        </p:spPr>
        <p:txBody>
          <a:bodyPr/>
          <a:lstStyle/>
          <a:p>
            <a:pPr marL="0" indent="0">
              <a:buNone/>
            </a:pPr>
            <a:r>
              <a:rPr lang="sr-Cyrl-RS" dirty="0" smtClean="0"/>
              <a:t>продају стечајни судија мора констатовати </a:t>
            </a:r>
            <a:r>
              <a:rPr lang="sr-Cyrl-RS" b="1" dirty="0" smtClean="0"/>
              <a:t>решењем</a:t>
            </a:r>
            <a:r>
              <a:rPr lang="sr-Cyrl-RS" dirty="0" smtClean="0"/>
              <a:t>.</a:t>
            </a:r>
          </a:p>
          <a:p>
            <a:pPr marL="0" indent="0">
              <a:buNone/>
            </a:pPr>
            <a:endParaRPr lang="sr-Cyrl-RS" dirty="0"/>
          </a:p>
          <a:p>
            <a:pPr marL="0" indent="0">
              <a:buNone/>
            </a:pPr>
            <a:endParaRPr lang="sr-Latn-RS" dirty="0"/>
          </a:p>
        </p:txBody>
      </p:sp>
    </p:spTree>
    <p:extLst>
      <p:ext uri="{BB962C8B-B14F-4D97-AF65-F5344CB8AC3E}">
        <p14:creationId xmlns:p14="http://schemas.microsoft.com/office/powerpoint/2010/main" val="1222233227"/>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sr-Cyrl-RS" sz="1800" b="1" dirty="0" smtClean="0"/>
              <a:t>Питање 36:</a:t>
            </a:r>
            <a:endParaRPr lang="sr-Latn-RS" sz="1800" dirty="0"/>
          </a:p>
          <a:p>
            <a:pPr marL="0" indent="0">
              <a:buNone/>
            </a:pPr>
            <a:endParaRPr lang="sr-Cyrl-RS" sz="1800" b="1" dirty="0"/>
          </a:p>
          <a:p>
            <a:pPr marL="0" indent="0" algn="just">
              <a:buNone/>
            </a:pPr>
            <a:r>
              <a:rPr lang="sr-Cyrl-RS" sz="1800" b="1" dirty="0" smtClean="0"/>
              <a:t>Да </a:t>
            </a:r>
            <a:r>
              <a:rPr lang="sr-Cyrl-RS" sz="1800" b="1" dirty="0"/>
              <a:t>ли се у поступку стечаја над банком или друштвом за осигурање, а након што је дошло до уновчења дела имовине стечајног дужника продајом потраживања доноси решење у смислу одредбе члана 133. став 12. Закона о стечају („Службени гласник РС“, бр. 104/09, 99/11 – др. закон, 71/12 – УС и 83/14) којим се констатује да је извршена продаја?</a:t>
            </a:r>
            <a:endParaRPr lang="sr-Latn-RS" sz="1800" dirty="0"/>
          </a:p>
          <a:p>
            <a:pPr marL="0" indent="0">
              <a:buNone/>
            </a:pPr>
            <a:r>
              <a:rPr lang="sr-Cyrl-RS" sz="1800" dirty="0"/>
              <a:t> </a:t>
            </a:r>
            <a:endParaRPr lang="sr-Latn-RS" sz="1800" dirty="0"/>
          </a:p>
          <a:p>
            <a:pPr marL="0" indent="0">
              <a:buNone/>
            </a:pPr>
            <a:r>
              <a:rPr lang="sr-Cyrl-RS" sz="1800" b="1" dirty="0" smtClean="0"/>
              <a:t>Одговор</a:t>
            </a:r>
            <a:r>
              <a:rPr lang="sr-Cyrl-RS" sz="1800" b="1" dirty="0"/>
              <a:t>:</a:t>
            </a:r>
            <a:endParaRPr lang="sr-Latn-RS" sz="1800" dirty="0"/>
          </a:p>
          <a:p>
            <a:pPr marL="0" indent="0" algn="just">
              <a:buNone/>
            </a:pPr>
            <a:r>
              <a:rPr lang="sr-Cyrl-RS" sz="1800" dirty="0" smtClean="0"/>
              <a:t>Из </a:t>
            </a:r>
            <a:r>
              <a:rPr lang="sr-Cyrl-RS" sz="1800" dirty="0"/>
              <a:t>постављеног питања произлази да се ради о поступку стечаја над банком или друштвом за осигурање и да се поступак стечаја води по Закону о стечају у верзији у складу са изменама из 2014. године. Међутим, независно од тога да ли се поступак стечаја води над банком, осигуравајућем друштву или над другим правним субјектом и да ли се води по одредбама Закона о стечају у верзији из 2014. године или новијим верзијама, одговор је свакако исти. Наиме, Законом о стечају је регулисано да ће стечајни судија решењем констатовати да је продаја извршена и наложити одговарајућем регистру упис права својине и </a:t>
            </a:r>
            <a:r>
              <a:rPr lang="sr-Cyrl-RS" sz="1800" dirty="0" smtClean="0"/>
              <a:t>брисање</a:t>
            </a:r>
            <a:endParaRPr lang="sr-Latn-RS" sz="1800" dirty="0"/>
          </a:p>
        </p:txBody>
      </p:sp>
    </p:spTree>
    <p:extLst>
      <p:ext uri="{BB962C8B-B14F-4D97-AF65-F5344CB8AC3E}">
        <p14:creationId xmlns:p14="http://schemas.microsoft.com/office/powerpoint/2010/main" val="2730220437"/>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lgn="just">
              <a:buNone/>
            </a:pPr>
            <a:r>
              <a:rPr lang="sr-Cyrl-RS" sz="1800" dirty="0"/>
              <a:t>терета насталих пре извршене продаје, односно упис других права стечених продајом, с тим да је према последњој верзији Закона о стечају у питању одредба става 13. члана 133, док се у претходним верзијама ради о одредби става 12. истог члана. </a:t>
            </a:r>
            <a:r>
              <a:rPr lang="sr-Cyrl-RS" sz="1800" b="1" dirty="0"/>
              <a:t>Дакле, у сваком случају када дође до уновчења појединих делова имовине стечајног дужника, било покретне, било непокретне и било да се ради о потраживању, стечајни судија увек доноси решење којим констатује да је продаја извршена</a:t>
            </a:r>
            <a:r>
              <a:rPr lang="sr-Cyrl-RS" sz="1800" dirty="0"/>
              <a:t>, а по потреби налаже одговарајућем регистру упис права својине, брисање терета, односно упис других права стечених продајом.</a:t>
            </a:r>
            <a:endParaRPr lang="sr-Latn-RS" sz="1800" dirty="0"/>
          </a:p>
          <a:p>
            <a:pPr marL="0" indent="0" algn="just">
              <a:buNone/>
            </a:pPr>
            <a:endParaRPr lang="sr-Cyrl-RS" sz="1800" dirty="0"/>
          </a:p>
          <a:p>
            <a:pPr marL="0" indent="0" algn="just">
              <a:buNone/>
            </a:pPr>
            <a:r>
              <a:rPr lang="sr-Cyrl-RS" sz="1800" b="1" dirty="0" smtClean="0"/>
              <a:t>Дакле</a:t>
            </a:r>
            <a:r>
              <a:rPr lang="sr-Cyrl-RS" sz="1800" b="1" dirty="0"/>
              <a:t>, законодавац није примену ове одредбе свео само на промет ствари, јер се иста односи на уновчење било ког дела имовине.</a:t>
            </a:r>
            <a:endParaRPr lang="sr-Latn-RS" sz="1800" b="1" dirty="0"/>
          </a:p>
          <a:p>
            <a:pPr marL="0" indent="0">
              <a:buNone/>
            </a:pPr>
            <a:endParaRPr lang="sr-Cyrl-RS" sz="1600" dirty="0" smtClean="0"/>
          </a:p>
          <a:p>
            <a:pPr marL="0" indent="0">
              <a:buNone/>
            </a:pPr>
            <a:r>
              <a:rPr lang="sr-Cyrl-RS" sz="1800" b="1" dirty="0" smtClean="0"/>
              <a:t>Билтен ПАС, бр. 3/19, стр. </a:t>
            </a:r>
            <a:r>
              <a:rPr lang="sr-Cyrl-RS" sz="1800" b="1" dirty="0" smtClean="0"/>
              <a:t>151</a:t>
            </a:r>
            <a:endParaRPr lang="sr-Latn-RS" sz="1800" b="1" dirty="0"/>
          </a:p>
        </p:txBody>
      </p:sp>
    </p:spTree>
    <p:extLst>
      <p:ext uri="{BB962C8B-B14F-4D97-AF65-F5344CB8AC3E}">
        <p14:creationId xmlns:p14="http://schemas.microsoft.com/office/powerpoint/2010/main" val="2445080154"/>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600201"/>
            <a:ext cx="8229600" cy="820688"/>
          </a:xfrm>
        </p:spPr>
        <p:txBody>
          <a:bodyPr/>
          <a:lstStyle/>
          <a:p>
            <a:pPr marL="0" indent="0" algn="ctr">
              <a:buNone/>
            </a:pPr>
            <a:r>
              <a:rPr lang="sr-Cyrl-RS" dirty="0" smtClean="0"/>
              <a:t>Отпис потраживања</a:t>
            </a:r>
          </a:p>
          <a:p>
            <a:pPr marL="0" indent="0" algn="ctr">
              <a:buNone/>
            </a:pPr>
            <a:endParaRPr lang="sr-Cyrl-RS" dirty="0"/>
          </a:p>
        </p:txBody>
      </p:sp>
      <p:sp>
        <p:nvSpPr>
          <p:cNvPr id="5" name="Content Placeholder 1"/>
          <p:cNvSpPr txBox="1">
            <a:spLocks/>
          </p:cNvSpPr>
          <p:nvPr/>
        </p:nvSpPr>
        <p:spPr>
          <a:xfrm>
            <a:off x="488223" y="2636912"/>
            <a:ext cx="8229600" cy="1872208"/>
          </a:xfrm>
          <a:prstGeom prst="rect">
            <a:avLst/>
          </a:prstGeom>
        </p:spPr>
        <p:txBody>
          <a:bodyPr/>
          <a:lstStyle>
            <a:lvl1pPr marL="342900" indent="-342900" algn="l"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sr-Cyrl-RS" dirty="0"/>
              <a:t>Отпис потраживања, као радња стечајног управника, не мора нужно бити радња од изузетног значаја. </a:t>
            </a:r>
            <a:endParaRPr lang="sr-Latn-RS" dirty="0"/>
          </a:p>
          <a:p>
            <a:pPr marL="0" indent="0" algn="ctr">
              <a:buFont typeface="Arial" panose="020B0604020202020204" pitchFamily="34" charset="0"/>
              <a:buNone/>
            </a:pPr>
            <a:endParaRPr lang="sr-Cyrl-RS" dirty="0" smtClean="0"/>
          </a:p>
          <a:p>
            <a:pPr marL="0" indent="0" algn="ctr">
              <a:buFont typeface="Arial" panose="020B0604020202020204" pitchFamily="34" charset="0"/>
              <a:buNone/>
            </a:pPr>
            <a:endParaRPr lang="sr-Cyrl-RS" dirty="0"/>
          </a:p>
        </p:txBody>
      </p:sp>
    </p:spTree>
    <p:extLst>
      <p:ext uri="{BB962C8B-B14F-4D97-AF65-F5344CB8AC3E}">
        <p14:creationId xmlns:p14="http://schemas.microsoft.com/office/powerpoint/2010/main" val="5513433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endParaRPr lang="sr-Latn-RS" dirty="0"/>
          </a:p>
          <a:p>
            <a:pPr marL="0" indent="0" algn="ctr">
              <a:buNone/>
            </a:pPr>
            <a:r>
              <a:rPr lang="sr-Cyrl-RS" dirty="0" smtClean="0"/>
              <a:t>Потраживања стечајног дужника према својим дужницима чини стечајну масу и из њене вредности, након наплате потраживања, односно уновчења, намирују се трошкови стечајног поступка, обавезе стечајне масе и стечајни повериоци.</a:t>
            </a:r>
            <a:endParaRPr lang="sr-Latn-RS" dirty="0"/>
          </a:p>
        </p:txBody>
      </p:sp>
    </p:spTree>
    <p:extLst>
      <p:ext uri="{BB962C8B-B14F-4D97-AF65-F5344CB8AC3E}">
        <p14:creationId xmlns:p14="http://schemas.microsoft.com/office/powerpoint/2010/main" val="2554643011"/>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lvl="0" indent="0" algn="just">
              <a:buNone/>
            </a:pPr>
            <a:endParaRPr lang="sr-Cyrl-RS" dirty="0" smtClean="0">
              <a:solidFill>
                <a:prstClr val="black"/>
              </a:solidFill>
            </a:endParaRPr>
          </a:p>
          <a:p>
            <a:pPr marL="0" lvl="0" indent="0" algn="just">
              <a:buNone/>
            </a:pPr>
            <a:r>
              <a:rPr lang="sr-Cyrl-RS" dirty="0" smtClean="0">
                <a:solidFill>
                  <a:prstClr val="black"/>
                </a:solidFill>
              </a:rPr>
              <a:t>Члан </a:t>
            </a:r>
            <a:r>
              <a:rPr lang="sr-Cyrl-RS" dirty="0">
                <a:solidFill>
                  <a:prstClr val="black"/>
                </a:solidFill>
              </a:rPr>
              <a:t>96 став 3 Закона о принудном поравнању, стечају и ликвидацији</a:t>
            </a:r>
          </a:p>
          <a:p>
            <a:pPr marL="0" lvl="0" indent="0" algn="just">
              <a:buNone/>
            </a:pPr>
            <a:endParaRPr lang="sr-Cyrl-RS" sz="2000" dirty="0" smtClean="0">
              <a:solidFill>
                <a:prstClr val="black"/>
              </a:solidFill>
            </a:endParaRPr>
          </a:p>
          <a:p>
            <a:pPr marL="0" lvl="0" indent="0" algn="just">
              <a:buNone/>
            </a:pPr>
            <a:r>
              <a:rPr lang="sr-Cyrl-RS" sz="2000" dirty="0" smtClean="0">
                <a:solidFill>
                  <a:prstClr val="black"/>
                </a:solidFill>
              </a:rPr>
              <a:t>„</a:t>
            </a:r>
            <a:r>
              <a:rPr lang="ru-RU" sz="2000" dirty="0">
                <a:solidFill>
                  <a:prstClr val="black"/>
                </a:solidFill>
              </a:rPr>
              <a:t>Ако се приликом састављања почетног стечајног биланса утврди да је стварна вредност имовине дужника мања од вредности исказане у књиговодству, стечајно веће може, на предлог стечајног управника, донети решење о отписивању разлике у вредностима према стању на дан отварања стечајног поступка и отписивању ненаплативих потраживања</a:t>
            </a:r>
            <a:r>
              <a:rPr lang="ru-RU" sz="2000" dirty="0" smtClean="0">
                <a:solidFill>
                  <a:prstClr val="black"/>
                </a:solidFill>
              </a:rPr>
              <a:t>.</a:t>
            </a:r>
            <a:r>
              <a:rPr lang="sr-Cyrl-RS" sz="2000" dirty="0" smtClean="0">
                <a:solidFill>
                  <a:prstClr val="black"/>
                </a:solidFill>
              </a:rPr>
              <a:t>“</a:t>
            </a:r>
            <a:endParaRPr lang="sr-Latn-RS" sz="2000" dirty="0">
              <a:solidFill>
                <a:prstClr val="black"/>
              </a:solidFill>
            </a:endParaRPr>
          </a:p>
        </p:txBody>
      </p:sp>
    </p:spTree>
    <p:extLst>
      <p:ext uri="{BB962C8B-B14F-4D97-AF65-F5344CB8AC3E}">
        <p14:creationId xmlns:p14="http://schemas.microsoft.com/office/powerpoint/2010/main" val="720265970"/>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95536" y="1196752"/>
            <a:ext cx="8229600" cy="4525963"/>
          </a:xfrm>
        </p:spPr>
        <p:txBody>
          <a:bodyPr/>
          <a:lstStyle/>
          <a:p>
            <a:pPr marL="0" indent="0">
              <a:buNone/>
            </a:pPr>
            <a:r>
              <a:rPr lang="sr-Cyrl-RS" sz="1600" b="1" dirty="0" smtClean="0"/>
              <a:t>Питање 5:</a:t>
            </a:r>
            <a:endParaRPr lang="sr-Latn-RS" sz="1600" dirty="0"/>
          </a:p>
          <a:p>
            <a:pPr marL="0" indent="0">
              <a:buNone/>
            </a:pPr>
            <a:r>
              <a:rPr lang="sr-Cyrl-RS" sz="1600" b="1" dirty="0"/>
              <a:t>Да ли отпис потраживања стечајног дужника према својим дужницима представља радњу од изузетног значаја  у смислу члана 28. Закона о стечају, и ако представља, да ли се у случају да чланови одбора поверилаца нису, у року од 8 дана од дана достављања предлога стечајног управника за отпис потраживања, изјаснили има сматрати да су сагласни са отписом?</a:t>
            </a:r>
            <a:endParaRPr lang="sr-Latn-RS" sz="1600" dirty="0"/>
          </a:p>
          <a:p>
            <a:pPr marL="0" indent="0">
              <a:buNone/>
            </a:pPr>
            <a:r>
              <a:rPr lang="sr-Cyrl-RS" sz="1600" b="1" dirty="0" smtClean="0"/>
              <a:t>Одговор</a:t>
            </a:r>
            <a:r>
              <a:rPr lang="sr-Cyrl-RS" sz="1600" b="1" dirty="0"/>
              <a:t>:</a:t>
            </a:r>
            <a:endParaRPr lang="sr-Latn-RS" sz="1600" dirty="0"/>
          </a:p>
          <a:p>
            <a:pPr marL="0" indent="0" algn="just">
              <a:buNone/>
            </a:pPr>
            <a:r>
              <a:rPr lang="sr-Cyrl-RS" sz="1600" dirty="0" smtClean="0"/>
              <a:t>Да </a:t>
            </a:r>
            <a:r>
              <a:rPr lang="sr-Cyrl-RS" sz="1600" dirty="0"/>
              <a:t>ли се у одређеном поступку стечаја предлог за отпис одређеног потраживања има сматрати радњом од изузетног значаја зависи од оцене да ли су испуњени услови које прописује члан 28. став 1. Закона о стечају, односно да ли се ради о ситуацији у којој би такав отпис имао или би могао имати значајан утицај или последице на стечајну масу. Стога се не може дати јединствен одговор за сваку ситуацију будући да одговор на ово питање </a:t>
            </a:r>
            <a:r>
              <a:rPr lang="sr-Cyrl-RS" sz="1600" b="1" dirty="0"/>
              <a:t>зависи од тога колика је стечајна маса, колико је потраживање које се отписује, који је степен извесности наплате тог потраживања које се намерава отписати и слично.</a:t>
            </a:r>
            <a:endParaRPr lang="sr-Latn-RS" sz="1600" b="1" dirty="0"/>
          </a:p>
          <a:p>
            <a:pPr marL="0" indent="0" algn="just">
              <a:buNone/>
            </a:pPr>
            <a:r>
              <a:rPr lang="sr-Cyrl-RS" sz="1600" dirty="0" smtClean="0"/>
              <a:t>Уколико </a:t>
            </a:r>
            <a:r>
              <a:rPr lang="sr-Cyrl-RS" sz="1600" dirty="0"/>
              <a:t>се нађе да се ради о радњи од изузетног значаја у смислу одредбе члана 28. став 1. Закона о стечају, неопходно је да се о истој обавести стечајни судија и добије сагласност одбора поверилаца. Сагласно одредби из става 8. наведеног члана 28. Закона о стечају сматраће се да је одбор поверилаца сагласан са радњом ако није реаговао у року од 8 дана од дана пријема обавештења било оспоравањем предложене радње или предлагањем друге радње.</a:t>
            </a:r>
            <a:endParaRPr lang="sr-Latn-RS" sz="1600" dirty="0"/>
          </a:p>
          <a:p>
            <a:pPr marL="0" indent="0">
              <a:buNone/>
            </a:pPr>
            <a:r>
              <a:rPr lang="sr-Cyrl-RS" sz="1600" b="1" dirty="0" smtClean="0"/>
              <a:t>Билтен ПАС, бр. 3/19, стр. </a:t>
            </a:r>
            <a:r>
              <a:rPr lang="sr-Cyrl-RS" sz="1600" b="1" dirty="0" smtClean="0"/>
              <a:t>119–120</a:t>
            </a:r>
            <a:endParaRPr lang="sr-Latn-RS" sz="1600" b="1" dirty="0"/>
          </a:p>
          <a:p>
            <a:pPr marL="0" indent="0">
              <a:buNone/>
            </a:pPr>
            <a:endParaRPr lang="sr-Latn-RS" sz="1600" dirty="0"/>
          </a:p>
        </p:txBody>
      </p:sp>
    </p:spTree>
    <p:extLst>
      <p:ext uri="{BB962C8B-B14F-4D97-AF65-F5344CB8AC3E}">
        <p14:creationId xmlns:p14="http://schemas.microsoft.com/office/powerpoint/2010/main" val="3405664860"/>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lgn="ctr">
              <a:buNone/>
            </a:pPr>
            <a:r>
              <a:rPr lang="sr-Cyrl-RS" b="1" dirty="0" smtClean="0"/>
              <a:t>ПРЕНОС ПОТРАЖИВАЊА</a:t>
            </a:r>
          </a:p>
          <a:p>
            <a:pPr marL="0" indent="0" algn="ctr">
              <a:buNone/>
            </a:pPr>
            <a:endParaRPr lang="sr-Cyrl-RS" sz="1200" b="1" dirty="0"/>
          </a:p>
          <a:p>
            <a:pPr marL="0" indent="0" algn="ctr">
              <a:buNone/>
            </a:pPr>
            <a:r>
              <a:rPr lang="sr-Cyrl-RS" sz="1800" b="1" dirty="0" smtClean="0"/>
              <a:t>Закон о принудном поравнању, стечају и ликвидацији</a:t>
            </a:r>
          </a:p>
          <a:p>
            <a:pPr marL="0" indent="0" algn="ctr">
              <a:buNone/>
            </a:pPr>
            <a:endParaRPr lang="ru-RU" sz="1800" b="1" dirty="0" smtClean="0"/>
          </a:p>
          <a:p>
            <a:pPr marL="0" indent="0" algn="ctr">
              <a:buNone/>
            </a:pPr>
            <a:r>
              <a:rPr lang="ru-RU" sz="1800" b="1" dirty="0" smtClean="0"/>
              <a:t>Члан </a:t>
            </a:r>
            <a:r>
              <a:rPr lang="ru-RU" sz="1800" b="1" dirty="0"/>
              <a:t>135</a:t>
            </a:r>
          </a:p>
          <a:p>
            <a:pPr marL="0" indent="0" algn="just">
              <a:buNone/>
            </a:pPr>
            <a:r>
              <a:rPr lang="ru-RU" sz="1800" dirty="0"/>
              <a:t>Ако имовина из члана 132 овог закона не буде продата, предаје се повериоцима ако је прихвате, водећи рачуна о висини њихових потраживања.</a:t>
            </a:r>
          </a:p>
          <a:p>
            <a:pPr marL="0" indent="0" algn="just">
              <a:buNone/>
            </a:pPr>
            <a:r>
              <a:rPr lang="ru-RU" sz="1800" dirty="0"/>
              <a:t>Имовина која се није могла распоредити повериоцима у смислу става 1 овог члана предаје се надлежном органу у републици на чијој је територији седиште дужника, а ако се ради о непокретности </a:t>
            </a:r>
            <a:r>
              <a:rPr lang="ru-RU" sz="1800" dirty="0" smtClean="0"/>
              <a:t>– </a:t>
            </a:r>
            <a:r>
              <a:rPr lang="ru-RU" sz="1800" dirty="0"/>
              <a:t>надлежном органу у републици на чијој се територији непокретност налази.</a:t>
            </a:r>
          </a:p>
          <a:p>
            <a:pPr marL="0" indent="0" algn="just">
              <a:buNone/>
            </a:pPr>
            <a:r>
              <a:rPr lang="ru-RU" sz="1800" dirty="0"/>
              <a:t>Ако се у случају из става 2 овог члана ради о имовини Савезне Републике Југославије она се предаје надлежном савезном органу.</a:t>
            </a:r>
          </a:p>
          <a:p>
            <a:pPr marL="0" indent="0" algn="ctr">
              <a:buNone/>
            </a:pPr>
            <a:endParaRPr lang="sr-Latn-RS" sz="1200" b="1" dirty="0"/>
          </a:p>
        </p:txBody>
      </p:sp>
    </p:spTree>
    <p:extLst>
      <p:ext uri="{BB962C8B-B14F-4D97-AF65-F5344CB8AC3E}">
        <p14:creationId xmlns:p14="http://schemas.microsoft.com/office/powerpoint/2010/main" val="2728734691"/>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600201"/>
            <a:ext cx="8229600" cy="1828800"/>
          </a:xfrm>
        </p:spPr>
        <p:txBody>
          <a:bodyPr/>
          <a:lstStyle/>
          <a:p>
            <a:pPr marL="0" indent="0">
              <a:buNone/>
            </a:pPr>
            <a:r>
              <a:rPr lang="sr-Cyrl-RS" sz="2800" dirty="0" smtClean="0"/>
              <a:t>Члан 122 став 1 тачка 4) Закона о стечајном поступку </a:t>
            </a:r>
          </a:p>
          <a:p>
            <a:pPr marL="0" indent="0" algn="ctr">
              <a:buNone/>
            </a:pPr>
            <a:r>
              <a:rPr lang="sr-Cyrl-RS" sz="2800" dirty="0" smtClean="0"/>
              <a:t>и</a:t>
            </a:r>
            <a:r>
              <a:rPr lang="sr-Cyrl-RS" dirty="0" smtClean="0"/>
              <a:t> </a:t>
            </a:r>
          </a:p>
          <a:p>
            <a:pPr marL="0" indent="0">
              <a:buNone/>
            </a:pPr>
            <a:r>
              <a:rPr lang="sr-Cyrl-RS" sz="2800" dirty="0" smtClean="0"/>
              <a:t>члан 145 став 1 тачка 4) Закона о стечају</a:t>
            </a:r>
          </a:p>
          <a:p>
            <a:pPr marL="0" indent="0">
              <a:buNone/>
            </a:pPr>
            <a:endParaRPr lang="sr-Cyrl-RS" b="1" dirty="0" smtClean="0"/>
          </a:p>
        </p:txBody>
      </p:sp>
      <p:sp>
        <p:nvSpPr>
          <p:cNvPr id="4" name="Content Placeholder 1"/>
          <p:cNvSpPr txBox="1">
            <a:spLocks/>
          </p:cNvSpPr>
          <p:nvPr/>
        </p:nvSpPr>
        <p:spPr>
          <a:xfrm>
            <a:off x="457200" y="5157192"/>
            <a:ext cx="8229600" cy="1080120"/>
          </a:xfrm>
          <a:prstGeom prst="rect">
            <a:avLst/>
          </a:prstGeom>
        </p:spPr>
        <p:txBody>
          <a:bodyPr/>
          <a:lstStyle>
            <a:lvl1pPr marL="342900" indent="-342900" algn="l"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eaLnBrk="0" hangingPunct="0">
              <a:buNone/>
            </a:pPr>
            <a:r>
              <a:rPr lang="sr-Cyrl-RS" sz="2800" b="1" dirty="0"/>
              <a:t>Међутим, потраживање се може пренети и главном деобом</a:t>
            </a:r>
            <a:endParaRPr lang="sr-Latn-RS" sz="2800" dirty="0"/>
          </a:p>
          <a:p>
            <a:pPr marL="0" indent="0">
              <a:buNone/>
            </a:pPr>
            <a:endParaRPr lang="sr-Latn-RS" sz="2800" dirty="0"/>
          </a:p>
        </p:txBody>
      </p:sp>
      <p:sp>
        <p:nvSpPr>
          <p:cNvPr id="5" name="Content Placeholder 1"/>
          <p:cNvSpPr txBox="1">
            <a:spLocks/>
          </p:cNvSpPr>
          <p:nvPr/>
        </p:nvSpPr>
        <p:spPr>
          <a:xfrm>
            <a:off x="479966" y="3933056"/>
            <a:ext cx="8229600" cy="1080120"/>
          </a:xfrm>
          <a:prstGeom prst="rect">
            <a:avLst/>
          </a:prstGeom>
        </p:spPr>
        <p:txBody>
          <a:bodyPr/>
          <a:lstStyle>
            <a:lvl1pPr marL="342900" indent="-342900" algn="l"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sr-Cyrl-RS" sz="2800" b="1" dirty="0"/>
              <a:t>На завршном рочишту одлучује се </a:t>
            </a:r>
            <a:r>
              <a:rPr lang="ru-RU" sz="2800" b="1" dirty="0"/>
              <a:t>о нерасподељеним деловима деобне масе</a:t>
            </a:r>
            <a:endParaRPr lang="sr-Latn-RS" sz="2800" dirty="0"/>
          </a:p>
        </p:txBody>
      </p:sp>
    </p:spTree>
    <p:extLst>
      <p:ext uri="{BB962C8B-B14F-4D97-AF65-F5344CB8AC3E}">
        <p14:creationId xmlns:p14="http://schemas.microsoft.com/office/powerpoint/2010/main" val="9384314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sr-Cyrl-RS" sz="1800" b="1" dirty="0" smtClean="0"/>
              <a:t>Питање бр. 37: </a:t>
            </a:r>
          </a:p>
          <a:p>
            <a:pPr marL="0" indent="0">
              <a:buNone/>
            </a:pPr>
            <a:r>
              <a:rPr lang="sr-Cyrl-RS" sz="1800" b="1" dirty="0" smtClean="0"/>
              <a:t>Да </a:t>
            </a:r>
            <a:r>
              <a:rPr lang="sr-Cyrl-RS" sz="1800" b="1" dirty="0"/>
              <a:t>ли решење о главној деоби, којим се врши пренос потраживања стечајног дужника из правноснажних пресуда на стечајне повериоце, представља само исправу која стечајним повериоцима даје активну легитимацију да у стечајном поступку над дужником (из наведених пресуда), поднесу пријаву потраживања, или се и висина за исплату стечајним повериоцима, из наведеног решења о главној деоби, има узети као утврђена висина потраживања према дужнику (без обзира на износе по правноснажним пресудама и правилност обрачуна у предлогу главне деобе)?  </a:t>
            </a:r>
            <a:endParaRPr lang="sr-Latn-RS" sz="1800" dirty="0"/>
          </a:p>
          <a:p>
            <a:pPr marL="0" indent="0">
              <a:buNone/>
            </a:pPr>
            <a:r>
              <a:rPr lang="sr-Cyrl-RS" sz="1800" dirty="0"/>
              <a:t> </a:t>
            </a:r>
            <a:endParaRPr lang="sr-Latn-RS" sz="1800" dirty="0"/>
          </a:p>
          <a:p>
            <a:pPr marL="0" indent="0">
              <a:buNone/>
            </a:pPr>
            <a:r>
              <a:rPr lang="sr-Cyrl-RS" sz="1800" b="1" dirty="0" smtClean="0"/>
              <a:t>Одговор</a:t>
            </a:r>
            <a:r>
              <a:rPr lang="sr-Cyrl-RS" sz="1800" b="1" dirty="0"/>
              <a:t>:</a:t>
            </a:r>
            <a:endParaRPr lang="sr-Latn-RS" sz="1800" dirty="0"/>
          </a:p>
          <a:p>
            <a:pPr marL="0" indent="0">
              <a:buNone/>
            </a:pPr>
            <a:r>
              <a:rPr lang="sr-Cyrl-RS" sz="1800" dirty="0" smtClean="0"/>
              <a:t>Стечајни </a:t>
            </a:r>
            <a:r>
              <a:rPr lang="sr-Cyrl-RS" sz="1800" dirty="0"/>
              <a:t>повериоци као повериоци потраживања садржаног у правноснажној пресуди, дужни су да поднесу пријаву потраживања стечајном суду на основу решења о главној деоби и то у поступку стечаја који тече над дужником стечајног дужника. </a:t>
            </a:r>
            <a:endParaRPr lang="sr-Latn-RS" sz="1800" dirty="0"/>
          </a:p>
          <a:p>
            <a:pPr marL="0" indent="0">
              <a:buNone/>
            </a:pPr>
            <a:r>
              <a:rPr lang="sr-Cyrl-RS" sz="1800" dirty="0"/>
              <a:t>	</a:t>
            </a:r>
            <a:endParaRPr lang="sr-Latn-RS" sz="1800" dirty="0"/>
          </a:p>
          <a:p>
            <a:pPr marL="0" indent="0">
              <a:buNone/>
            </a:pPr>
            <a:endParaRPr lang="sr-Latn-RS" sz="1800" dirty="0"/>
          </a:p>
        </p:txBody>
      </p:sp>
    </p:spTree>
    <p:extLst>
      <p:ext uri="{BB962C8B-B14F-4D97-AF65-F5344CB8AC3E}">
        <p14:creationId xmlns:p14="http://schemas.microsoft.com/office/powerpoint/2010/main" val="3475232743"/>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124744"/>
            <a:ext cx="8229600" cy="5001419"/>
          </a:xfrm>
        </p:spPr>
        <p:txBody>
          <a:bodyPr/>
          <a:lstStyle/>
          <a:p>
            <a:pPr marL="0" indent="0">
              <a:buNone/>
            </a:pPr>
            <a:r>
              <a:rPr lang="sr-Cyrl-RS" sz="2000" dirty="0"/>
              <a:t>Решење о главној деоби које доноси стечајни судија у смислу одредбе члана 140. Закона о стечају, по својој правној природи је извршна исправа, а такво својство поседује и правноснажна обавезујућа пресуда по основу које је извршен пренос потраживања, решењем о главној деоби,  са стечајног дужника на стечајне повериоце. Како је у конкретном случају висина потраживања утврђена правноснажном пресудом у корист стечајног дужника у односу на његовог дужника над којим је такође отворен поступак стечаја, то се висина потраживања које је потом пренето стечајним повериоцима не може поново преиспитивати. Међутим, стечајни повериоци уступљеног потраживање морају пријавити потраживање  у поступку стечаја који тече над дужником стечајног дужника, све на основу решења о главној деоби у обиму у којем су им потраживања пренета поменутим решењем. Стечајни управник, у поступку стечаја који тече над  </a:t>
            </a:r>
            <a:r>
              <a:rPr lang="sr-Cyrl-RS" sz="2000" dirty="0" smtClean="0"/>
              <a:t>дужником </a:t>
            </a:r>
            <a:r>
              <a:rPr lang="sr-Cyrl-RS" sz="2000" dirty="0"/>
              <a:t>стечајног дужника, може оспорити таква потраживања само из разлога из којих се оспорава потраживање засновано на  извршној исправи</a:t>
            </a:r>
            <a:r>
              <a:rPr lang="sr-Cyrl-RS" sz="2000" dirty="0" smtClean="0"/>
              <a:t>.</a:t>
            </a:r>
          </a:p>
          <a:p>
            <a:pPr marL="0" indent="0">
              <a:buNone/>
            </a:pPr>
            <a:r>
              <a:rPr lang="sr-Cyrl-RS" sz="2000" b="1" dirty="0" smtClean="0"/>
              <a:t>Билтен ПАС, бр. 3/17, стр. </a:t>
            </a:r>
            <a:r>
              <a:rPr lang="sr-Cyrl-RS" sz="2000" b="1" dirty="0" smtClean="0"/>
              <a:t>208–209</a:t>
            </a:r>
            <a:endParaRPr lang="sr-Latn-RS" sz="2000" b="1" dirty="0"/>
          </a:p>
        </p:txBody>
      </p:sp>
    </p:spTree>
    <p:extLst>
      <p:ext uri="{BB962C8B-B14F-4D97-AF65-F5344CB8AC3E}">
        <p14:creationId xmlns:p14="http://schemas.microsoft.com/office/powerpoint/2010/main" val="3651969710"/>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sr-Cyrl-RS" dirty="0" smtClean="0"/>
              <a:t>Извор судске праксе, доступан на:</a:t>
            </a:r>
          </a:p>
          <a:p>
            <a:pPr marL="0" indent="0">
              <a:buNone/>
            </a:pPr>
            <a:endParaRPr lang="sr-Cyrl-RS" dirty="0" smtClean="0"/>
          </a:p>
          <a:p>
            <a:pPr marL="0" indent="0">
              <a:buNone/>
            </a:pPr>
            <a:r>
              <a:rPr lang="sr-Latn-RS" dirty="0"/>
              <a:t>https://sudskapraksa.sud.rs/sudska-praksa</a:t>
            </a:r>
          </a:p>
        </p:txBody>
      </p:sp>
    </p:spTree>
    <p:extLst>
      <p:ext uri="{BB962C8B-B14F-4D97-AF65-F5344CB8AC3E}">
        <p14:creationId xmlns:p14="http://schemas.microsoft.com/office/powerpoint/2010/main" val="246779891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47936" y="1844824"/>
            <a:ext cx="8229600" cy="504055"/>
          </a:xfrm>
        </p:spPr>
        <p:txBody>
          <a:bodyPr/>
          <a:lstStyle/>
          <a:p>
            <a:pPr marL="0" indent="0">
              <a:buNone/>
            </a:pPr>
            <a:r>
              <a:rPr lang="sr-Cyrl-RS" sz="2400" dirty="0"/>
              <a:t>– Новчана (уговорне обавезе, накнаде штете, стицање без основа…);</a:t>
            </a:r>
            <a:endParaRPr lang="sr-Latn-RS" sz="2400" dirty="0"/>
          </a:p>
          <a:p>
            <a:pPr marL="0" indent="0">
              <a:buNone/>
            </a:pPr>
            <a:endParaRPr lang="sr-Cyrl-RS" sz="2400" dirty="0" smtClean="0"/>
          </a:p>
        </p:txBody>
      </p:sp>
      <p:sp>
        <p:nvSpPr>
          <p:cNvPr id="3" name="Content Placeholder 1"/>
          <p:cNvSpPr txBox="1">
            <a:spLocks/>
          </p:cNvSpPr>
          <p:nvPr/>
        </p:nvSpPr>
        <p:spPr>
          <a:xfrm>
            <a:off x="547936" y="1196753"/>
            <a:ext cx="8229600" cy="504055"/>
          </a:xfrm>
          <a:prstGeom prst="rect">
            <a:avLst/>
          </a:prstGeom>
        </p:spPr>
        <p:txBody>
          <a:bodyPr/>
          <a:lstStyle>
            <a:lvl1pPr marL="342900" indent="-342900" algn="l"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sr-Cyrl-RS" sz="2400" dirty="0" smtClean="0"/>
              <a:t>Потраживања могу бити:</a:t>
            </a:r>
          </a:p>
        </p:txBody>
      </p:sp>
      <p:sp>
        <p:nvSpPr>
          <p:cNvPr id="4" name="Content Placeholder 1"/>
          <p:cNvSpPr txBox="1">
            <a:spLocks/>
          </p:cNvSpPr>
          <p:nvPr/>
        </p:nvSpPr>
        <p:spPr>
          <a:xfrm>
            <a:off x="547936" y="2727934"/>
            <a:ext cx="8229600" cy="1656184"/>
          </a:xfrm>
          <a:prstGeom prst="rect">
            <a:avLst/>
          </a:prstGeom>
        </p:spPr>
        <p:txBody>
          <a:bodyPr/>
          <a:lstStyle>
            <a:lvl1pPr marL="342900" indent="-342900" algn="l"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sr-Cyrl-RS" sz="2400" dirty="0"/>
              <a:t>– </a:t>
            </a:r>
            <a:r>
              <a:rPr lang="sr-Cyrl-RS" sz="2400" dirty="0" err="1"/>
              <a:t>Неновчана</a:t>
            </a:r>
            <a:r>
              <a:rPr lang="sr-Cyrl-RS" sz="2400" dirty="0"/>
              <a:t> (уговорне обавезе (нпр. предаја ствари), стицање без основа (нпр. по раскиду уговора, повраћај ствари на основу </a:t>
            </a:r>
            <a:r>
              <a:rPr lang="sr-Cyrl-RS" sz="2400" dirty="0" err="1"/>
              <a:t>стварноправног</a:t>
            </a:r>
            <a:r>
              <a:rPr lang="sr-Cyrl-RS" sz="2400" dirty="0"/>
              <a:t> овлашћења стечајног дужника)).</a:t>
            </a:r>
            <a:endParaRPr lang="sr-Latn-RS" sz="2400" dirty="0"/>
          </a:p>
        </p:txBody>
      </p:sp>
      <p:sp>
        <p:nvSpPr>
          <p:cNvPr id="6" name="Content Placeholder 1"/>
          <p:cNvSpPr txBox="1">
            <a:spLocks/>
          </p:cNvSpPr>
          <p:nvPr/>
        </p:nvSpPr>
        <p:spPr>
          <a:xfrm>
            <a:off x="547936" y="4384118"/>
            <a:ext cx="8229600" cy="3204356"/>
          </a:xfrm>
          <a:prstGeom prst="rect">
            <a:avLst/>
          </a:prstGeom>
        </p:spPr>
        <p:txBody>
          <a:bodyPr/>
          <a:lstStyle>
            <a:lvl1pPr marL="342900" indent="-342900" algn="l"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ru-RU" sz="2400" i="1" dirty="0" smtClean="0"/>
              <a:t>Даном </a:t>
            </a:r>
            <a:r>
              <a:rPr lang="ru-RU" sz="2400" i="1" dirty="0"/>
              <a:t>отварања стечајног поступка, неновчана потраживања стечајног дужника изражавају се у новчаној вредности</a:t>
            </a:r>
            <a:r>
              <a:rPr lang="ru-RU" sz="2400" i="1" dirty="0" smtClean="0"/>
              <a:t>.</a:t>
            </a:r>
            <a:endParaRPr lang="sr-Latn-RS" sz="2400" i="1" dirty="0"/>
          </a:p>
          <a:p>
            <a:pPr marL="0" indent="0">
              <a:buNone/>
            </a:pPr>
            <a:r>
              <a:rPr lang="sr-Latn-RS" sz="2000" dirty="0" smtClean="0"/>
              <a:t>(</a:t>
            </a:r>
            <a:r>
              <a:rPr lang="ru-RU" sz="2000" dirty="0"/>
              <a:t>Члан 100 став 2 Закона о принудном поравнању, стечају и ликвидацији; Члан 68 став </a:t>
            </a:r>
            <a:r>
              <a:rPr lang="sr-Latn-RS" sz="2000" dirty="0"/>
              <a:t>1</a:t>
            </a:r>
            <a:r>
              <a:rPr lang="ru-RU" sz="2000" dirty="0"/>
              <a:t> Закона о стечајном поступку; Члан 81 став 2 Закон</a:t>
            </a:r>
            <a:r>
              <a:rPr lang="sr-Latn-RS" sz="2000" dirty="0"/>
              <a:t>a</a:t>
            </a:r>
            <a:r>
              <a:rPr lang="ru-RU" sz="2000" dirty="0"/>
              <a:t> о стечају</a:t>
            </a:r>
            <a:r>
              <a:rPr lang="sr-Latn-RS" sz="2000" dirty="0"/>
              <a:t>). </a:t>
            </a:r>
          </a:p>
        </p:txBody>
      </p:sp>
    </p:spTree>
    <p:extLst>
      <p:ext uri="{BB962C8B-B14F-4D97-AF65-F5344CB8AC3E}">
        <p14:creationId xmlns:p14="http://schemas.microsoft.com/office/powerpoint/2010/main" val="9249844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fade">
                                      <p:cBhvr>
                                        <p:cTn id="15"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4" grpId="0"/>
      <p:bldP spid="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sr-Cyrl-RS" dirty="0" smtClean="0"/>
              <a:t>Потраживања могу бити:</a:t>
            </a:r>
          </a:p>
          <a:p>
            <a:pPr marL="0" indent="0">
              <a:buNone/>
            </a:pPr>
            <a:endParaRPr lang="sr-Cyrl-RS" dirty="0"/>
          </a:p>
          <a:p>
            <a:pPr marL="0" indent="0">
              <a:buNone/>
            </a:pPr>
            <a:r>
              <a:rPr lang="sr-Cyrl-RS" dirty="0" smtClean="0"/>
              <a:t>– обезбеђена;</a:t>
            </a:r>
          </a:p>
          <a:p>
            <a:pPr marL="0" indent="0">
              <a:buNone/>
            </a:pPr>
            <a:r>
              <a:rPr lang="sr-Cyrl-RS" dirty="0" smtClean="0"/>
              <a:t>– необезбеђена.</a:t>
            </a:r>
            <a:endParaRPr lang="sr-Latn-RS" dirty="0"/>
          </a:p>
        </p:txBody>
      </p:sp>
    </p:spTree>
    <p:extLst>
      <p:ext uri="{BB962C8B-B14F-4D97-AF65-F5344CB8AC3E}">
        <p14:creationId xmlns:p14="http://schemas.microsoft.com/office/powerpoint/2010/main" val="18951361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sr-Cyrl-RS" dirty="0" smtClean="0"/>
              <a:t>Потраживања могу бити:</a:t>
            </a:r>
          </a:p>
          <a:p>
            <a:pPr marL="0" indent="0">
              <a:buNone/>
            </a:pPr>
            <a:endParaRPr lang="sr-Cyrl-RS" dirty="0"/>
          </a:p>
          <a:p>
            <a:pPr marL="0" indent="0">
              <a:buNone/>
            </a:pPr>
            <a:r>
              <a:rPr lang="sr-Cyrl-RS" dirty="0" smtClean="0"/>
              <a:t>– под залогом;</a:t>
            </a:r>
          </a:p>
          <a:p>
            <a:pPr marL="0" indent="0">
              <a:buNone/>
            </a:pPr>
            <a:r>
              <a:rPr lang="sr-Cyrl-RS" dirty="0" smtClean="0"/>
              <a:t>– без залоге.</a:t>
            </a:r>
            <a:endParaRPr lang="sr-Latn-RS" dirty="0"/>
          </a:p>
        </p:txBody>
      </p:sp>
    </p:spTree>
    <p:extLst>
      <p:ext uri="{BB962C8B-B14F-4D97-AF65-F5344CB8AC3E}">
        <p14:creationId xmlns:p14="http://schemas.microsoft.com/office/powerpoint/2010/main" val="337384346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lgn="ctr">
              <a:buNone/>
            </a:pPr>
            <a:r>
              <a:rPr lang="sr-Cyrl-RS" dirty="0" smtClean="0"/>
              <a:t>Члан 2 Закона о стечају: </a:t>
            </a:r>
          </a:p>
          <a:p>
            <a:pPr marL="0" indent="0" algn="ctr">
              <a:buNone/>
            </a:pPr>
            <a:endParaRPr lang="sr-Cyrl-RS" dirty="0"/>
          </a:p>
          <a:p>
            <a:pPr marL="0" indent="0" algn="just">
              <a:buNone/>
            </a:pPr>
            <a:r>
              <a:rPr lang="sr-Cyrl-RS" dirty="0" smtClean="0"/>
              <a:t>„Циљ стечаја је </a:t>
            </a:r>
            <a:r>
              <a:rPr lang="ru-RU" b="1" dirty="0" smtClean="0"/>
              <a:t>најповољније </a:t>
            </a:r>
            <a:r>
              <a:rPr lang="ru-RU" b="1" dirty="0"/>
              <a:t>колективно </a:t>
            </a:r>
            <a:r>
              <a:rPr lang="ru-RU" b="1" dirty="0" smtClean="0"/>
              <a:t>намирење </a:t>
            </a:r>
            <a:r>
              <a:rPr lang="ru-RU" dirty="0"/>
              <a:t>стечајних поверилаца </a:t>
            </a:r>
            <a:r>
              <a:rPr lang="ru-RU" dirty="0" smtClean="0"/>
              <a:t>оствари</a:t>
            </a:r>
            <a:r>
              <a:rPr lang="sr-Latn-RS" dirty="0" smtClean="0"/>
              <a:t>-</a:t>
            </a:r>
            <a:r>
              <a:rPr lang="ru-RU" dirty="0" smtClean="0"/>
              <a:t>вањем </a:t>
            </a:r>
            <a:r>
              <a:rPr lang="ru-RU" dirty="0"/>
              <a:t>највеће могуће вредности стечајног дужника, односно његове имовине</a:t>
            </a:r>
            <a:r>
              <a:rPr lang="ru-RU" dirty="0" smtClean="0"/>
              <a:t>.</a:t>
            </a:r>
            <a:r>
              <a:rPr lang="sr-Latn-RS" dirty="0" smtClean="0"/>
              <a:t>“</a:t>
            </a:r>
            <a:r>
              <a:rPr lang="ru-RU" dirty="0" smtClean="0"/>
              <a:t> </a:t>
            </a:r>
            <a:endParaRPr lang="sr-Cyrl-RS" dirty="0"/>
          </a:p>
        </p:txBody>
      </p:sp>
    </p:spTree>
    <p:extLst>
      <p:ext uri="{BB962C8B-B14F-4D97-AF65-F5344CB8AC3E}">
        <p14:creationId xmlns:p14="http://schemas.microsoft.com/office/powerpoint/2010/main" val="70875115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alsu septembar2015 [Autosaved].potx" id="{B6545AD1-23D3-4CF9-8F23-AA68CCDA3D8C}" vid="{035FCCA6-F6E5-42DD-AEAA-74FC3105D0E6}"/>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lsu septembar2015 [Autosaved].potx" id="{B6545AD1-23D3-4CF9-8F23-AA68CCDA3D8C}" vid="{4790AC05-C553-4FBC-B3CB-2FAEEE995CB4}"/>
    </a:ext>
  </a:extLst>
</a:theme>
</file>

<file path=ppt/theme/theme3.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alsu septembar2015 [Autosaved].potx" id="{B6545AD1-23D3-4CF9-8F23-AA68CCDA3D8C}" vid="{7F1158AD-7947-479B-9608-D93E4D35D877}"/>
    </a:ext>
  </a:extLst>
</a:theme>
</file>

<file path=ppt/theme/theme4.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alsu septembar2015 [Autosaved].potx" id="{B6545AD1-23D3-4CF9-8F23-AA68CCDA3D8C}" vid="{1F936631-154B-4790-B39B-FC686499E99C}"/>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alsu septembar2015</Template>
  <TotalTime>2369</TotalTime>
  <Words>4669</Words>
  <Application>Microsoft Office PowerPoint</Application>
  <PresentationFormat>On-screen Show (4:3)</PresentationFormat>
  <Paragraphs>279</Paragraphs>
  <Slides>56</Slides>
  <Notes>0</Notes>
  <HiddenSlides>0</HiddenSlides>
  <MMClips>0</MMClips>
  <ScaleCrop>false</ScaleCrop>
  <HeadingPairs>
    <vt:vector size="6" baseType="variant">
      <vt:variant>
        <vt:lpstr>Fonts Used</vt:lpstr>
      </vt:variant>
      <vt:variant>
        <vt:i4>3</vt:i4>
      </vt:variant>
      <vt:variant>
        <vt:lpstr>Theme</vt:lpstr>
      </vt:variant>
      <vt:variant>
        <vt:i4>4</vt:i4>
      </vt:variant>
      <vt:variant>
        <vt:lpstr>Slide Titles</vt:lpstr>
      </vt:variant>
      <vt:variant>
        <vt:i4>56</vt:i4>
      </vt:variant>
    </vt:vector>
  </HeadingPairs>
  <TitlesOfParts>
    <vt:vector size="63" baseType="lpstr">
      <vt:lpstr>Arial</vt:lpstr>
      <vt:lpstr>Calibri</vt:lpstr>
      <vt:lpstr>Calibri Light</vt:lpstr>
      <vt:lpstr>Office Theme</vt:lpstr>
      <vt:lpstr>Custom Design</vt:lpstr>
      <vt:lpstr>2_Office Theme</vt:lpstr>
      <vt:lpstr>1_Office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Danijela DV. Vazura</dc:creator>
  <cp:lastModifiedBy>USER</cp:lastModifiedBy>
  <cp:revision>162</cp:revision>
  <cp:lastPrinted>2017-11-03T10:02:26Z</cp:lastPrinted>
  <dcterms:created xsi:type="dcterms:W3CDTF">2015-09-21T07:03:01Z</dcterms:created>
  <dcterms:modified xsi:type="dcterms:W3CDTF">2020-12-25T01:07:12Z</dcterms:modified>
</cp:coreProperties>
</file>